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0693400" cy="7556500"/>
  <p:notesSz cx="6858000" cy="9144000"/>
  <p:embeddedFontLst>
    <p:embeddedFont>
      <p:font typeface="DM Serif Display" charset="1" panose="00000000000000000000"/>
      <p:regular r:id="rId31"/>
    </p:embeddedFont>
    <p:embeddedFont>
      <p:font typeface="DM Serif Display Italics" charset="1" panose="000000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6.jpeg" Type="http://schemas.openxmlformats.org/officeDocument/2006/relationships/image"/><Relationship Id="rId4" Target="../media/image40.png" Type="http://schemas.openxmlformats.org/officeDocument/2006/relationships/image"/><Relationship Id="rId5" Target="../media/image4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46.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png" Type="http://schemas.openxmlformats.org/officeDocument/2006/relationships/image"/><Relationship Id="rId4" Target="../media/image3.png" Type="http://schemas.openxmlformats.org/officeDocument/2006/relationships/image"/><Relationship Id="rId5" Target="../media/image4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jpeg" Type="http://schemas.openxmlformats.org/officeDocument/2006/relationships/image"/><Relationship Id="rId4" Target="../media/image5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40.png" Type="http://schemas.openxmlformats.org/officeDocument/2006/relationships/image"/><Relationship Id="rId6" Target="../media/image5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png" Type="http://schemas.openxmlformats.org/officeDocument/2006/relationships/image"/><Relationship Id="rId4" Target="../media/image58.png" Type="http://schemas.openxmlformats.org/officeDocument/2006/relationships/image"/><Relationship Id="rId5" Target="../media/image5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63.png" Type="http://schemas.openxmlformats.org/officeDocument/2006/relationships/image"/><Relationship Id="rId6" Target="https://www.youtube.com/watch?v=YFHW_qOWsm4"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https://www.youtube.com/watch?v=kDZteDInwc0"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png" Type="http://schemas.openxmlformats.org/officeDocument/2006/relationships/image"/><Relationship Id="rId4" Target="../media/image7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jpeg" Type="http://schemas.openxmlformats.org/officeDocument/2006/relationships/image"/><Relationship Id="rId7" Target="../media/image14.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pn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 Id="rId3" Target="../media/image80.jpeg" Type="http://schemas.openxmlformats.org/officeDocument/2006/relationships/image"/><Relationship Id="rId4" Target="../media/image81.jpeg" Type="http://schemas.openxmlformats.org/officeDocument/2006/relationships/image"/><Relationship Id="rId5" Target="../media/image82.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png" Type="http://schemas.openxmlformats.org/officeDocument/2006/relationships/image"/><Relationship Id="rId3" Target="../media/image90.sv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28.jpeg" Type="http://schemas.openxmlformats.org/officeDocument/2006/relationships/image"/><Relationship Id="rId12" Target="../media/image29.jpeg" Type="http://schemas.openxmlformats.org/officeDocument/2006/relationships/image"/><Relationship Id="rId2" Target="../media/image19.jpe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 Id="rId8" Target="../media/image25.jpeg" Type="http://schemas.openxmlformats.org/officeDocument/2006/relationships/image"/><Relationship Id="rId9" Target="../media/image2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5.png" Type="http://schemas.openxmlformats.org/officeDocument/2006/relationships/image"/><Relationship Id="rId4" Target="../media/image3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 Id="rId6" Target="../media/image36.jpeg" Type="http://schemas.openxmlformats.org/officeDocument/2006/relationships/image"/><Relationship Id="rId7" Target="../media/image3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4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359925" y="171895"/>
            <a:ext cx="9972150" cy="7216210"/>
          </a:xfrm>
          <a:custGeom>
            <a:avLst/>
            <a:gdLst/>
            <a:ahLst/>
            <a:cxnLst/>
            <a:rect r="r" b="b" t="t" l="l"/>
            <a:pathLst>
              <a:path h="7216210" w="9972150">
                <a:moveTo>
                  <a:pt x="0" y="0"/>
                </a:moveTo>
                <a:lnTo>
                  <a:pt x="9972150" y="0"/>
                </a:lnTo>
                <a:lnTo>
                  <a:pt x="9972150" y="7216210"/>
                </a:lnTo>
                <a:lnTo>
                  <a:pt x="0" y="72162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636490" y="5813700"/>
            <a:ext cx="746919" cy="788858"/>
          </a:xfrm>
          <a:custGeom>
            <a:avLst/>
            <a:gdLst/>
            <a:ahLst/>
            <a:cxnLst/>
            <a:rect r="r" b="b" t="t" l="l"/>
            <a:pathLst>
              <a:path h="788858" w="746919">
                <a:moveTo>
                  <a:pt x="0" y="0"/>
                </a:moveTo>
                <a:lnTo>
                  <a:pt x="746919" y="0"/>
                </a:lnTo>
                <a:lnTo>
                  <a:pt x="746919" y="788858"/>
                </a:lnTo>
                <a:lnTo>
                  <a:pt x="0" y="788858"/>
                </a:lnTo>
                <a:lnTo>
                  <a:pt x="0" y="0"/>
                </a:lnTo>
                <a:close/>
              </a:path>
            </a:pathLst>
          </a:custGeom>
          <a:blipFill>
            <a:blip r:embed="rId4"/>
            <a:stretch>
              <a:fillRect l="0" t="0" r="0" b="0"/>
            </a:stretch>
          </a:blipFill>
        </p:spPr>
      </p:sp>
      <p:sp>
        <p:nvSpPr>
          <p:cNvPr name="Freeform 4" id="4"/>
          <p:cNvSpPr/>
          <p:nvPr/>
        </p:nvSpPr>
        <p:spPr>
          <a:xfrm flipH="false" flipV="false" rot="0">
            <a:off x="2549656" y="5813700"/>
            <a:ext cx="867259" cy="788858"/>
          </a:xfrm>
          <a:custGeom>
            <a:avLst/>
            <a:gdLst/>
            <a:ahLst/>
            <a:cxnLst/>
            <a:rect r="r" b="b" t="t" l="l"/>
            <a:pathLst>
              <a:path h="788858" w="867259">
                <a:moveTo>
                  <a:pt x="0" y="0"/>
                </a:moveTo>
                <a:lnTo>
                  <a:pt x="867259" y="0"/>
                </a:lnTo>
                <a:lnTo>
                  <a:pt x="867259" y="788858"/>
                </a:lnTo>
                <a:lnTo>
                  <a:pt x="0" y="788858"/>
                </a:lnTo>
                <a:lnTo>
                  <a:pt x="0" y="0"/>
                </a:lnTo>
                <a:close/>
              </a:path>
            </a:pathLst>
          </a:custGeom>
          <a:blipFill>
            <a:blip r:embed="rId5"/>
            <a:stretch>
              <a:fillRect l="0" t="0" r="0" b="0"/>
            </a:stretch>
          </a:blipFill>
        </p:spPr>
      </p:sp>
      <p:sp>
        <p:nvSpPr>
          <p:cNvPr name="Freeform 5" id="5"/>
          <p:cNvSpPr/>
          <p:nvPr/>
        </p:nvSpPr>
        <p:spPr>
          <a:xfrm flipH="false" flipV="false" rot="0">
            <a:off x="4601368" y="5813700"/>
            <a:ext cx="597834" cy="788858"/>
          </a:xfrm>
          <a:custGeom>
            <a:avLst/>
            <a:gdLst/>
            <a:ahLst/>
            <a:cxnLst/>
            <a:rect r="r" b="b" t="t" l="l"/>
            <a:pathLst>
              <a:path h="788858" w="597834">
                <a:moveTo>
                  <a:pt x="0" y="0"/>
                </a:moveTo>
                <a:lnTo>
                  <a:pt x="597834" y="0"/>
                </a:lnTo>
                <a:lnTo>
                  <a:pt x="597834" y="788858"/>
                </a:lnTo>
                <a:lnTo>
                  <a:pt x="0" y="788858"/>
                </a:lnTo>
                <a:lnTo>
                  <a:pt x="0" y="0"/>
                </a:lnTo>
                <a:close/>
              </a:path>
            </a:pathLst>
          </a:custGeom>
          <a:blipFill>
            <a:blip r:embed="rId6"/>
            <a:stretch>
              <a:fillRect l="0" t="0" r="0" b="0"/>
            </a:stretch>
          </a:blipFill>
        </p:spPr>
      </p:sp>
      <p:sp>
        <p:nvSpPr>
          <p:cNvPr name="Freeform 6" id="6"/>
          <p:cNvSpPr/>
          <p:nvPr/>
        </p:nvSpPr>
        <p:spPr>
          <a:xfrm flipH="false" flipV="false" rot="0">
            <a:off x="5418277" y="5902055"/>
            <a:ext cx="1395963" cy="612148"/>
          </a:xfrm>
          <a:custGeom>
            <a:avLst/>
            <a:gdLst/>
            <a:ahLst/>
            <a:cxnLst/>
            <a:rect r="r" b="b" t="t" l="l"/>
            <a:pathLst>
              <a:path h="612148" w="1395963">
                <a:moveTo>
                  <a:pt x="0" y="0"/>
                </a:moveTo>
                <a:lnTo>
                  <a:pt x="1395963" y="0"/>
                </a:lnTo>
                <a:lnTo>
                  <a:pt x="1395963" y="612148"/>
                </a:lnTo>
                <a:lnTo>
                  <a:pt x="0" y="612148"/>
                </a:lnTo>
                <a:lnTo>
                  <a:pt x="0" y="0"/>
                </a:lnTo>
                <a:close/>
              </a:path>
            </a:pathLst>
          </a:custGeom>
          <a:blipFill>
            <a:blip r:embed="rId7"/>
            <a:stretch>
              <a:fillRect l="0" t="-19722" r="0" b="0"/>
            </a:stretch>
          </a:blipFill>
        </p:spPr>
      </p:sp>
      <p:sp>
        <p:nvSpPr>
          <p:cNvPr name="Freeform 7" id="7"/>
          <p:cNvSpPr/>
          <p:nvPr/>
        </p:nvSpPr>
        <p:spPr>
          <a:xfrm flipH="false" flipV="false" rot="0">
            <a:off x="2731897" y="2769333"/>
            <a:ext cx="5228205" cy="2548750"/>
          </a:xfrm>
          <a:custGeom>
            <a:avLst/>
            <a:gdLst/>
            <a:ahLst/>
            <a:cxnLst/>
            <a:rect r="r" b="b" t="t" l="l"/>
            <a:pathLst>
              <a:path h="2548750" w="5228205">
                <a:moveTo>
                  <a:pt x="0" y="0"/>
                </a:moveTo>
                <a:lnTo>
                  <a:pt x="5228206" y="0"/>
                </a:lnTo>
                <a:lnTo>
                  <a:pt x="5228206" y="2548750"/>
                </a:lnTo>
                <a:lnTo>
                  <a:pt x="0" y="2548750"/>
                </a:lnTo>
                <a:lnTo>
                  <a:pt x="0" y="0"/>
                </a:lnTo>
                <a:close/>
              </a:path>
            </a:pathLst>
          </a:custGeom>
          <a:blipFill>
            <a:blip r:embed="rId8"/>
            <a:stretch>
              <a:fillRect l="0" t="0" r="0" b="0"/>
            </a:stretch>
          </a:blipFill>
        </p:spPr>
      </p:sp>
      <p:sp>
        <p:nvSpPr>
          <p:cNvPr name="Freeform 8" id="8"/>
          <p:cNvSpPr/>
          <p:nvPr/>
        </p:nvSpPr>
        <p:spPr>
          <a:xfrm flipH="false" flipV="false" rot="0">
            <a:off x="7033315" y="5813700"/>
            <a:ext cx="1109029" cy="766378"/>
          </a:xfrm>
          <a:custGeom>
            <a:avLst/>
            <a:gdLst/>
            <a:ahLst/>
            <a:cxnLst/>
            <a:rect r="r" b="b" t="t" l="l"/>
            <a:pathLst>
              <a:path h="766378" w="1109029">
                <a:moveTo>
                  <a:pt x="0" y="0"/>
                </a:moveTo>
                <a:lnTo>
                  <a:pt x="1109029" y="0"/>
                </a:lnTo>
                <a:lnTo>
                  <a:pt x="1109029" y="766378"/>
                </a:lnTo>
                <a:lnTo>
                  <a:pt x="0" y="766378"/>
                </a:lnTo>
                <a:lnTo>
                  <a:pt x="0" y="0"/>
                </a:lnTo>
                <a:close/>
              </a:path>
            </a:pathLst>
          </a:custGeom>
          <a:blipFill>
            <a:blip r:embed="rId9"/>
            <a:stretch>
              <a:fillRect l="0" t="-18249" r="0" b="-26461"/>
            </a:stretch>
          </a:blipFill>
        </p:spPr>
      </p:sp>
      <p:sp>
        <p:nvSpPr>
          <p:cNvPr name="TextBox 9" id="9"/>
          <p:cNvSpPr txBox="true"/>
          <p:nvPr/>
        </p:nvSpPr>
        <p:spPr>
          <a:xfrm rot="0">
            <a:off x="1714511" y="996283"/>
            <a:ext cx="6969383" cy="1370762"/>
          </a:xfrm>
          <a:prstGeom prst="rect">
            <a:avLst/>
          </a:prstGeom>
        </p:spPr>
        <p:txBody>
          <a:bodyPr anchor="t" rtlCol="false" tIns="0" lIns="0" bIns="0" rIns="0">
            <a:spAutoFit/>
          </a:bodyPr>
          <a:lstStyle/>
          <a:p>
            <a:pPr algn="ctr">
              <a:lnSpc>
                <a:spcPts val="5272"/>
              </a:lnSpc>
            </a:pPr>
            <a:r>
              <a:rPr lang="en-US" sz="5325">
                <a:solidFill>
                  <a:srgbClr val="0C177B"/>
                </a:solidFill>
                <a:latin typeface="DM Serif Display"/>
                <a:ea typeface="DM Serif Display"/>
                <a:cs typeface="DM Serif Display"/>
                <a:sym typeface="DM Serif Display"/>
              </a:rPr>
              <a:t>Ambassadors of Europe and mobility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5FC"/>
        </a:solidFill>
      </p:bgPr>
    </p:bg>
    <p:spTree>
      <p:nvGrpSpPr>
        <p:cNvPr id="1" name=""/>
        <p:cNvGrpSpPr/>
        <p:nvPr/>
      </p:nvGrpSpPr>
      <p:grpSpPr>
        <a:xfrm>
          <a:off x="0" y="0"/>
          <a:ext cx="0" cy="0"/>
          <a:chOff x="0" y="0"/>
          <a:chExt cx="0" cy="0"/>
        </a:xfrm>
      </p:grpSpPr>
      <p:sp>
        <p:nvSpPr>
          <p:cNvPr name="Freeform 2" id="2"/>
          <p:cNvSpPr/>
          <p:nvPr/>
        </p:nvSpPr>
        <p:spPr>
          <a:xfrm flipH="false" flipV="false" rot="0">
            <a:off x="514697" y="2007521"/>
            <a:ext cx="2369881" cy="2369881"/>
          </a:xfrm>
          <a:custGeom>
            <a:avLst/>
            <a:gdLst/>
            <a:ahLst/>
            <a:cxnLst/>
            <a:rect r="r" b="b" t="t" l="l"/>
            <a:pathLst>
              <a:path h="2369881" w="2369881">
                <a:moveTo>
                  <a:pt x="0" y="0"/>
                </a:moveTo>
                <a:lnTo>
                  <a:pt x="2369881" y="0"/>
                </a:lnTo>
                <a:lnTo>
                  <a:pt x="2369881" y="2369881"/>
                </a:lnTo>
                <a:lnTo>
                  <a:pt x="0" y="2369881"/>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2811838" y="5281485"/>
            <a:ext cx="1759842" cy="771714"/>
          </a:xfrm>
          <a:custGeom>
            <a:avLst/>
            <a:gdLst/>
            <a:ahLst/>
            <a:cxnLst/>
            <a:rect r="r" b="b" t="t" l="l"/>
            <a:pathLst>
              <a:path h="771714" w="1759842">
                <a:moveTo>
                  <a:pt x="0" y="0"/>
                </a:moveTo>
                <a:lnTo>
                  <a:pt x="1759842" y="0"/>
                </a:lnTo>
                <a:lnTo>
                  <a:pt x="1759842" y="771714"/>
                </a:lnTo>
                <a:lnTo>
                  <a:pt x="0" y="771714"/>
                </a:lnTo>
                <a:lnTo>
                  <a:pt x="0" y="0"/>
                </a:lnTo>
                <a:close/>
              </a:path>
            </a:pathLst>
          </a:custGeom>
          <a:blipFill>
            <a:blip r:embed="rId3"/>
            <a:stretch>
              <a:fillRect l="0" t="-19722" r="0" b="0"/>
            </a:stretch>
          </a:blipFill>
        </p:spPr>
      </p:sp>
      <p:sp>
        <p:nvSpPr>
          <p:cNvPr name="Freeform 4" id="4"/>
          <p:cNvSpPr/>
          <p:nvPr/>
        </p:nvSpPr>
        <p:spPr>
          <a:xfrm flipH="false" flipV="false" rot="0">
            <a:off x="2593439" y="3192461"/>
            <a:ext cx="1978241" cy="1985439"/>
          </a:xfrm>
          <a:custGeom>
            <a:avLst/>
            <a:gdLst/>
            <a:ahLst/>
            <a:cxnLst/>
            <a:rect r="r" b="b" t="t" l="l"/>
            <a:pathLst>
              <a:path h="1985439" w="1978241">
                <a:moveTo>
                  <a:pt x="0" y="0"/>
                </a:moveTo>
                <a:lnTo>
                  <a:pt x="1978241" y="0"/>
                </a:lnTo>
                <a:lnTo>
                  <a:pt x="1978241" y="1985439"/>
                </a:lnTo>
                <a:lnTo>
                  <a:pt x="0" y="1985439"/>
                </a:lnTo>
                <a:lnTo>
                  <a:pt x="0" y="0"/>
                </a:lnTo>
                <a:close/>
              </a:path>
            </a:pathLst>
          </a:custGeom>
          <a:blipFill>
            <a:blip r:embed="rId4"/>
            <a:stretch>
              <a:fillRect l="-70203" t="-77669" r="-95491" b="-97087"/>
            </a:stretch>
          </a:blipFill>
        </p:spPr>
      </p:sp>
      <p:sp>
        <p:nvSpPr>
          <p:cNvPr name="Freeform 5" id="5"/>
          <p:cNvSpPr/>
          <p:nvPr/>
        </p:nvSpPr>
        <p:spPr>
          <a:xfrm flipH="false" flipV="false" rot="0">
            <a:off x="859499" y="4471403"/>
            <a:ext cx="1824729" cy="2117845"/>
          </a:xfrm>
          <a:custGeom>
            <a:avLst/>
            <a:gdLst/>
            <a:ahLst/>
            <a:cxnLst/>
            <a:rect r="r" b="b" t="t" l="l"/>
            <a:pathLst>
              <a:path h="2117845" w="1824729">
                <a:moveTo>
                  <a:pt x="0" y="0"/>
                </a:moveTo>
                <a:lnTo>
                  <a:pt x="1824729" y="0"/>
                </a:lnTo>
                <a:lnTo>
                  <a:pt x="1824729" y="2117845"/>
                </a:lnTo>
                <a:lnTo>
                  <a:pt x="0" y="2117845"/>
                </a:lnTo>
                <a:lnTo>
                  <a:pt x="0" y="0"/>
                </a:lnTo>
                <a:close/>
              </a:path>
            </a:pathLst>
          </a:custGeom>
          <a:blipFill>
            <a:blip r:embed="rId5"/>
            <a:stretch>
              <a:fillRect l="-24846" t="-43469" r="-18490" b="-20520"/>
            </a:stretch>
          </a:blipFill>
        </p:spPr>
      </p:sp>
      <p:sp>
        <p:nvSpPr>
          <p:cNvPr name="TextBox 6" id="6"/>
          <p:cNvSpPr txBox="true"/>
          <p:nvPr/>
        </p:nvSpPr>
        <p:spPr>
          <a:xfrm rot="0">
            <a:off x="1298723" y="704433"/>
            <a:ext cx="8094554" cy="447526"/>
          </a:xfrm>
          <a:prstGeom prst="rect">
            <a:avLst/>
          </a:prstGeom>
        </p:spPr>
        <p:txBody>
          <a:bodyPr anchor="t" rtlCol="false" tIns="0" lIns="0" bIns="0" rIns="0">
            <a:spAutoFit/>
          </a:bodyPr>
          <a:lstStyle/>
          <a:p>
            <a:pPr algn="ctr">
              <a:lnSpc>
                <a:spcPts val="3119"/>
              </a:lnSpc>
            </a:pPr>
            <a:r>
              <a:rPr lang="en-US" sz="3999">
                <a:solidFill>
                  <a:srgbClr val="000000"/>
                </a:solidFill>
                <a:latin typeface="DM Serif Display"/>
                <a:ea typeface="DM Serif Display"/>
                <a:cs typeface="DM Serif Display"/>
                <a:sym typeface="DM Serif Display"/>
              </a:rPr>
              <a:t>4. Don Bosco High School - Mayenne</a:t>
            </a:r>
          </a:p>
        </p:txBody>
      </p:sp>
      <p:sp>
        <p:nvSpPr>
          <p:cNvPr name="TextBox 7" id="7"/>
          <p:cNvSpPr txBox="true"/>
          <p:nvPr/>
        </p:nvSpPr>
        <p:spPr>
          <a:xfrm rot="0">
            <a:off x="2730879" y="6129399"/>
            <a:ext cx="1921759" cy="452755"/>
          </a:xfrm>
          <a:prstGeom prst="rect">
            <a:avLst/>
          </a:prstGeom>
        </p:spPr>
        <p:txBody>
          <a:bodyPr anchor="t" rtlCol="false" tIns="0" lIns="0" bIns="0" rIns="0">
            <a:spAutoFit/>
          </a:bodyPr>
          <a:lstStyle/>
          <a:p>
            <a:pPr algn="ctr">
              <a:lnSpc>
                <a:spcPts val="1819"/>
              </a:lnSpc>
            </a:pPr>
            <a:r>
              <a:rPr lang="en-US" sz="1299">
                <a:solidFill>
                  <a:srgbClr val="000000"/>
                </a:solidFill>
                <a:latin typeface="DM Serif Display"/>
                <a:ea typeface="DM Serif Display"/>
                <a:cs typeface="DM Serif Display"/>
                <a:sym typeface="DM Serif Display"/>
              </a:rPr>
              <a:t>Anita (Italy), volunteer in 2025/2026</a:t>
            </a:r>
          </a:p>
        </p:txBody>
      </p:sp>
      <p:sp>
        <p:nvSpPr>
          <p:cNvPr name="TextBox 8" id="8"/>
          <p:cNvSpPr txBox="true"/>
          <p:nvPr/>
        </p:nvSpPr>
        <p:spPr>
          <a:xfrm rot="0">
            <a:off x="4776464" y="1610804"/>
            <a:ext cx="5360857" cy="5283200"/>
          </a:xfrm>
          <a:prstGeom prst="rect">
            <a:avLst/>
          </a:prstGeom>
        </p:spPr>
        <p:txBody>
          <a:bodyPr anchor="t" rtlCol="false" tIns="0" lIns="0" bIns="0" rIns="0">
            <a:spAutoFit/>
          </a:bodyPr>
          <a:lstStyle/>
          <a:p>
            <a:pPr algn="l">
              <a:lnSpc>
                <a:spcPts val="2800"/>
              </a:lnSpc>
            </a:pPr>
            <a:r>
              <a:rPr lang="en-US" sz="2000">
                <a:solidFill>
                  <a:srgbClr val="000000"/>
                </a:solidFill>
                <a:latin typeface="DM Serif Display"/>
                <a:ea typeface="DM Serif Display"/>
                <a:cs typeface="DM Serif Display"/>
                <a:sym typeface="DM Serif Display"/>
              </a:rPr>
              <a:t>The DON BOSCO School Unit brings together three nursery and primary schools, a middle school, a general education high school, a vocational high school and a vocational training center. </a:t>
            </a:r>
          </a:p>
          <a:p>
            <a:pPr algn="l">
              <a:lnSpc>
                <a:spcPts val="2800"/>
              </a:lnSpc>
            </a:pPr>
          </a:p>
          <a:p>
            <a:pPr algn="l">
              <a:lnSpc>
                <a:spcPts val="2800"/>
              </a:lnSpc>
            </a:pPr>
            <a:r>
              <a:rPr lang="en-US" sz="2000">
                <a:solidFill>
                  <a:srgbClr val="000000"/>
                </a:solidFill>
                <a:latin typeface="DM Serif Display"/>
                <a:ea typeface="DM Serif Display"/>
                <a:cs typeface="DM Serif Display"/>
                <a:sym typeface="DM Serif Display"/>
              </a:rPr>
              <a:t>There are around 1,950 young people that we support on a daily basis. The courses last 50 minutes, so we capitalize on time at the end of the day to allow young people to benefit from personalized support (help and support, in-depth study, work on orientation, help with personal work, etc.) and the practice of activities (artistic and cultural, religious, sports, professional: CV, job interview, etc.).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5FC"/>
        </a:solidFill>
      </p:bgPr>
    </p:bg>
    <p:spTree>
      <p:nvGrpSpPr>
        <p:cNvPr id="1" name=""/>
        <p:cNvGrpSpPr/>
        <p:nvPr/>
      </p:nvGrpSpPr>
      <p:grpSpPr>
        <a:xfrm>
          <a:off x="0" y="0"/>
          <a:ext cx="0" cy="0"/>
          <a:chOff x="0" y="0"/>
          <a:chExt cx="0" cy="0"/>
        </a:xfrm>
      </p:grpSpPr>
      <p:sp>
        <p:nvSpPr>
          <p:cNvPr name="Freeform 2" id="2"/>
          <p:cNvSpPr/>
          <p:nvPr/>
        </p:nvSpPr>
        <p:spPr>
          <a:xfrm flipH="false" flipV="false" rot="0">
            <a:off x="1901986" y="4636834"/>
            <a:ext cx="3849318" cy="2167166"/>
          </a:xfrm>
          <a:custGeom>
            <a:avLst/>
            <a:gdLst/>
            <a:ahLst/>
            <a:cxnLst/>
            <a:rect r="r" b="b" t="t" l="l"/>
            <a:pathLst>
              <a:path h="2167166" w="3849318">
                <a:moveTo>
                  <a:pt x="0" y="0"/>
                </a:moveTo>
                <a:lnTo>
                  <a:pt x="3849318" y="0"/>
                </a:lnTo>
                <a:lnTo>
                  <a:pt x="3849318" y="2167166"/>
                </a:lnTo>
                <a:lnTo>
                  <a:pt x="0" y="2167166"/>
                </a:lnTo>
                <a:lnTo>
                  <a:pt x="0" y="0"/>
                </a:lnTo>
                <a:close/>
              </a:path>
            </a:pathLst>
          </a:custGeom>
          <a:blipFill>
            <a:blip r:embed="rId2"/>
            <a:stretch>
              <a:fillRect l="0" t="0" r="0" b="0"/>
            </a:stretch>
          </a:blipFill>
        </p:spPr>
      </p:sp>
      <p:sp>
        <p:nvSpPr>
          <p:cNvPr name="Freeform 3" id="3"/>
          <p:cNvSpPr/>
          <p:nvPr/>
        </p:nvSpPr>
        <p:spPr>
          <a:xfrm flipH="false" flipV="false" rot="0">
            <a:off x="5900459" y="4636834"/>
            <a:ext cx="2889555" cy="2167166"/>
          </a:xfrm>
          <a:custGeom>
            <a:avLst/>
            <a:gdLst/>
            <a:ahLst/>
            <a:cxnLst/>
            <a:rect r="r" b="b" t="t" l="l"/>
            <a:pathLst>
              <a:path h="2167166" w="2889555">
                <a:moveTo>
                  <a:pt x="0" y="0"/>
                </a:moveTo>
                <a:lnTo>
                  <a:pt x="2889555" y="0"/>
                </a:lnTo>
                <a:lnTo>
                  <a:pt x="2889555" y="2167166"/>
                </a:lnTo>
                <a:lnTo>
                  <a:pt x="0" y="2167166"/>
                </a:lnTo>
                <a:lnTo>
                  <a:pt x="0" y="0"/>
                </a:lnTo>
                <a:close/>
              </a:path>
            </a:pathLst>
          </a:custGeom>
          <a:blipFill>
            <a:blip r:embed="rId3"/>
            <a:stretch>
              <a:fillRect l="0" t="0" r="0" b="0"/>
            </a:stretch>
          </a:blipFill>
        </p:spPr>
      </p:sp>
      <p:sp>
        <p:nvSpPr>
          <p:cNvPr name="Freeform 4" id="4"/>
          <p:cNvSpPr/>
          <p:nvPr/>
        </p:nvSpPr>
        <p:spPr>
          <a:xfrm flipH="false" flipV="false" rot="0">
            <a:off x="3491589" y="5122933"/>
            <a:ext cx="217883" cy="212164"/>
          </a:xfrm>
          <a:custGeom>
            <a:avLst/>
            <a:gdLst/>
            <a:ahLst/>
            <a:cxnLst/>
            <a:rect r="r" b="b" t="t" l="l"/>
            <a:pathLst>
              <a:path h="212164" w="217883">
                <a:moveTo>
                  <a:pt x="0" y="0"/>
                </a:moveTo>
                <a:lnTo>
                  <a:pt x="217883" y="0"/>
                </a:lnTo>
                <a:lnTo>
                  <a:pt x="217883" y="212164"/>
                </a:lnTo>
                <a:lnTo>
                  <a:pt x="0" y="212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004444" y="643683"/>
            <a:ext cx="6683113" cy="968883"/>
          </a:xfrm>
          <a:prstGeom prst="rect">
            <a:avLst/>
          </a:prstGeom>
        </p:spPr>
        <p:txBody>
          <a:bodyPr anchor="t" rtlCol="false" tIns="0" lIns="0" bIns="0" rIns="0">
            <a:spAutoFit/>
          </a:bodyPr>
          <a:lstStyle/>
          <a:p>
            <a:pPr algn="ctr">
              <a:lnSpc>
                <a:spcPts val="3875"/>
              </a:lnSpc>
            </a:pPr>
            <a:r>
              <a:rPr lang="en-US" sz="3399">
                <a:solidFill>
                  <a:srgbClr val="000000"/>
                </a:solidFill>
                <a:latin typeface="DM Serif Display"/>
                <a:ea typeface="DM Serif Display"/>
                <a:cs typeface="DM Serif Display"/>
                <a:sym typeface="DM Serif Display"/>
              </a:rPr>
              <a:t>Your project : Ambassador of Europe and Mobility</a:t>
            </a:r>
          </a:p>
        </p:txBody>
      </p:sp>
      <p:sp>
        <p:nvSpPr>
          <p:cNvPr name="TextBox 6" id="6"/>
          <p:cNvSpPr txBox="true"/>
          <p:nvPr/>
        </p:nvSpPr>
        <p:spPr>
          <a:xfrm rot="0">
            <a:off x="1115823" y="2440902"/>
            <a:ext cx="8820177" cy="1758950"/>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 I work mainly with high school students, but sometimes with middle school students as well. During the school day, I assist a teacher in the classroom, helping students primarily with their English studies.</a:t>
            </a:r>
          </a:p>
          <a:p>
            <a:pPr algn="ctr">
              <a:lnSpc>
                <a:spcPts val="2800"/>
              </a:lnSpc>
            </a:pPr>
            <a:r>
              <a:rPr lang="en-US" sz="2000">
                <a:solidFill>
                  <a:srgbClr val="000000"/>
                </a:solidFill>
                <a:latin typeface="DM Serif Display"/>
                <a:ea typeface="DM Serif Display"/>
                <a:cs typeface="DM Serif Display"/>
                <a:sym typeface="DM Serif Display"/>
              </a:rPr>
              <a:t>On occasion, I also organize activities related to Europe to help young people learn more about the different cultures, countries, and opportunities it offers.”</a:t>
            </a:r>
          </a:p>
        </p:txBody>
      </p:sp>
      <p:sp>
        <p:nvSpPr>
          <p:cNvPr name="TextBox 7" id="7"/>
          <p:cNvSpPr txBox="true"/>
          <p:nvPr/>
        </p:nvSpPr>
        <p:spPr>
          <a:xfrm rot="0">
            <a:off x="4280985" y="1960025"/>
            <a:ext cx="1988046" cy="356235"/>
          </a:xfrm>
          <a:prstGeom prst="rect">
            <a:avLst/>
          </a:prstGeom>
        </p:spPr>
        <p:txBody>
          <a:bodyPr anchor="t" rtlCol="false" tIns="0" lIns="0" bIns="0" rIns="0">
            <a:spAutoFit/>
          </a:bodyPr>
          <a:lstStyle/>
          <a:p>
            <a:pPr algn="ctr">
              <a:lnSpc>
                <a:spcPts val="2940"/>
              </a:lnSpc>
            </a:pPr>
            <a:r>
              <a:rPr lang="en-US" sz="2100" i="true">
                <a:solidFill>
                  <a:srgbClr val="000000"/>
                </a:solidFill>
                <a:latin typeface="DM Serif Display Italics"/>
                <a:ea typeface="DM Serif Display Italics"/>
                <a:cs typeface="DM Serif Display Italics"/>
                <a:sym typeface="DM Serif Display Italics"/>
              </a:rPr>
              <a:t>Anita’s testimony</a:t>
            </a:r>
          </a:p>
        </p:txBody>
      </p:sp>
      <p:sp>
        <p:nvSpPr>
          <p:cNvPr name="Freeform 8" id="8"/>
          <p:cNvSpPr/>
          <p:nvPr/>
        </p:nvSpPr>
        <p:spPr>
          <a:xfrm flipH="false" flipV="false" rot="0">
            <a:off x="3672050" y="5380560"/>
            <a:ext cx="217883" cy="212164"/>
          </a:xfrm>
          <a:custGeom>
            <a:avLst/>
            <a:gdLst/>
            <a:ahLst/>
            <a:cxnLst/>
            <a:rect r="r" b="b" t="t" l="l"/>
            <a:pathLst>
              <a:path h="212164" w="217883">
                <a:moveTo>
                  <a:pt x="0" y="0"/>
                </a:moveTo>
                <a:lnTo>
                  <a:pt x="217883" y="0"/>
                </a:lnTo>
                <a:lnTo>
                  <a:pt x="217883" y="212164"/>
                </a:lnTo>
                <a:lnTo>
                  <a:pt x="0" y="212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5275008" y="5022788"/>
            <a:ext cx="251429" cy="244829"/>
          </a:xfrm>
          <a:custGeom>
            <a:avLst/>
            <a:gdLst/>
            <a:ahLst/>
            <a:cxnLst/>
            <a:rect r="r" b="b" t="t" l="l"/>
            <a:pathLst>
              <a:path h="244829" w="251429">
                <a:moveTo>
                  <a:pt x="0" y="0"/>
                </a:moveTo>
                <a:lnTo>
                  <a:pt x="251430" y="0"/>
                </a:lnTo>
                <a:lnTo>
                  <a:pt x="251430" y="244830"/>
                </a:lnTo>
                <a:lnTo>
                  <a:pt x="0" y="2448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EFDC"/>
        </a:solidFill>
      </p:bgPr>
    </p:bg>
    <p:spTree>
      <p:nvGrpSpPr>
        <p:cNvPr id="1" name=""/>
        <p:cNvGrpSpPr/>
        <p:nvPr/>
      </p:nvGrpSpPr>
      <p:grpSpPr>
        <a:xfrm>
          <a:off x="0" y="0"/>
          <a:ext cx="0" cy="0"/>
          <a:chOff x="0" y="0"/>
          <a:chExt cx="0" cy="0"/>
        </a:xfrm>
      </p:grpSpPr>
      <p:grpSp>
        <p:nvGrpSpPr>
          <p:cNvPr name="Group 2" id="2"/>
          <p:cNvGrpSpPr/>
          <p:nvPr/>
        </p:nvGrpSpPr>
        <p:grpSpPr>
          <a:xfrm rot="0">
            <a:off x="3948365" y="1946019"/>
            <a:ext cx="2708332" cy="270833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6666" t="0" r="-16666" b="0"/>
              </a:stretch>
            </a:blipFill>
          </p:spPr>
        </p:sp>
      </p:grpSp>
      <p:grpSp>
        <p:nvGrpSpPr>
          <p:cNvPr name="Group 4" id="4"/>
          <p:cNvGrpSpPr/>
          <p:nvPr/>
        </p:nvGrpSpPr>
        <p:grpSpPr>
          <a:xfrm rot="0">
            <a:off x="7059617" y="1948353"/>
            <a:ext cx="2795270" cy="279527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6666" t="0" r="-16666" b="0"/>
              </a:stretch>
            </a:blipFill>
          </p:spPr>
        </p:sp>
      </p:grpSp>
      <p:sp>
        <p:nvSpPr>
          <p:cNvPr name="TextBox 6" id="6"/>
          <p:cNvSpPr txBox="true"/>
          <p:nvPr/>
        </p:nvSpPr>
        <p:spPr>
          <a:xfrm rot="0">
            <a:off x="1966160" y="486290"/>
            <a:ext cx="6759679" cy="1144905"/>
          </a:xfrm>
          <a:prstGeom prst="rect">
            <a:avLst/>
          </a:prstGeom>
        </p:spPr>
        <p:txBody>
          <a:bodyPr anchor="t" rtlCol="false" tIns="0" lIns="0" bIns="0" rIns="0">
            <a:spAutoFit/>
          </a:bodyPr>
          <a:lstStyle/>
          <a:p>
            <a:pPr algn="ctr">
              <a:lnSpc>
                <a:spcPts val="4559"/>
              </a:lnSpc>
            </a:pPr>
            <a:r>
              <a:rPr lang="en-US" sz="3999">
                <a:solidFill>
                  <a:srgbClr val="000000"/>
                </a:solidFill>
                <a:latin typeface="DM Serif Display"/>
                <a:ea typeface="DM Serif Display"/>
                <a:cs typeface="DM Serif Display"/>
                <a:sym typeface="DM Serif Display"/>
              </a:rPr>
              <a:t>5. L’Iliade Habitat Jeunes - Château-Gontier </a:t>
            </a:r>
          </a:p>
        </p:txBody>
      </p:sp>
      <p:sp>
        <p:nvSpPr>
          <p:cNvPr name="TextBox 7" id="7"/>
          <p:cNvSpPr txBox="true"/>
          <p:nvPr/>
        </p:nvSpPr>
        <p:spPr>
          <a:xfrm rot="0">
            <a:off x="3838553" y="4876389"/>
            <a:ext cx="3014894" cy="224155"/>
          </a:xfrm>
          <a:prstGeom prst="rect">
            <a:avLst/>
          </a:prstGeom>
        </p:spPr>
        <p:txBody>
          <a:bodyPr anchor="t" rtlCol="false" tIns="0" lIns="0" bIns="0" rIns="0">
            <a:spAutoFit/>
          </a:bodyPr>
          <a:lstStyle/>
          <a:p>
            <a:pPr algn="ctr">
              <a:lnSpc>
                <a:spcPts val="1819"/>
              </a:lnSpc>
            </a:pPr>
            <a:r>
              <a:rPr lang="en-US" sz="1299">
                <a:solidFill>
                  <a:srgbClr val="000000"/>
                </a:solidFill>
                <a:latin typeface="DM Serif Display"/>
                <a:ea typeface="DM Serif Display"/>
                <a:cs typeface="DM Serif Display"/>
                <a:sym typeface="DM Serif Display"/>
              </a:rPr>
              <a:t>Giulia (Italy), volunteer in 2024/2025 </a:t>
            </a:r>
          </a:p>
        </p:txBody>
      </p:sp>
      <p:sp>
        <p:nvSpPr>
          <p:cNvPr name="TextBox 8" id="8"/>
          <p:cNvSpPr txBox="true"/>
          <p:nvPr/>
        </p:nvSpPr>
        <p:spPr>
          <a:xfrm rot="0">
            <a:off x="1098078" y="5214844"/>
            <a:ext cx="8408905" cy="1758950"/>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L’Iliade Habitat Jeunes is an organization dedicated to  welcoming, animating, informing and guiding young people in their social, cultural and professional life. It offers accommodation for 16-30 year olds, group activities, a catering service open to all. The volunteer in L’Iliade, has a private room for them in the residence in Château-Gontier</a:t>
            </a:r>
          </a:p>
        </p:txBody>
      </p:sp>
      <p:sp>
        <p:nvSpPr>
          <p:cNvPr name="Freeform 9" id="9"/>
          <p:cNvSpPr/>
          <p:nvPr/>
        </p:nvSpPr>
        <p:spPr>
          <a:xfrm flipH="false" flipV="false" rot="0">
            <a:off x="7257013" y="2210532"/>
            <a:ext cx="814381" cy="860108"/>
          </a:xfrm>
          <a:custGeom>
            <a:avLst/>
            <a:gdLst/>
            <a:ahLst/>
            <a:cxnLst/>
            <a:rect r="r" b="b" t="t" l="l"/>
            <a:pathLst>
              <a:path h="860108" w="814381">
                <a:moveTo>
                  <a:pt x="0" y="0"/>
                </a:moveTo>
                <a:lnTo>
                  <a:pt x="814381" y="0"/>
                </a:lnTo>
                <a:lnTo>
                  <a:pt x="814381" y="860108"/>
                </a:lnTo>
                <a:lnTo>
                  <a:pt x="0" y="860108"/>
                </a:lnTo>
                <a:lnTo>
                  <a:pt x="0" y="0"/>
                </a:lnTo>
                <a:close/>
              </a:path>
            </a:pathLst>
          </a:custGeom>
          <a:blipFill>
            <a:blip r:embed="rId4"/>
            <a:stretch>
              <a:fillRect l="0" t="0" r="0" b="0"/>
            </a:stretch>
          </a:blipFill>
        </p:spPr>
      </p:sp>
      <p:grpSp>
        <p:nvGrpSpPr>
          <p:cNvPr name="Group 10" id="10"/>
          <p:cNvGrpSpPr/>
          <p:nvPr/>
        </p:nvGrpSpPr>
        <p:grpSpPr>
          <a:xfrm rot="0">
            <a:off x="837112" y="1946019"/>
            <a:ext cx="2708332" cy="2708332"/>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64160" t="-141703" r="-95177" b="-27453"/>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EFDC"/>
        </a:solidFill>
      </p:bgPr>
    </p:bg>
    <p:spTree>
      <p:nvGrpSpPr>
        <p:cNvPr id="1" name=""/>
        <p:cNvGrpSpPr/>
        <p:nvPr/>
      </p:nvGrpSpPr>
      <p:grpSpPr>
        <a:xfrm>
          <a:off x="0" y="0"/>
          <a:ext cx="0" cy="0"/>
          <a:chOff x="0" y="0"/>
          <a:chExt cx="0" cy="0"/>
        </a:xfrm>
      </p:grpSpPr>
      <p:sp>
        <p:nvSpPr>
          <p:cNvPr name="Freeform 2" id="2"/>
          <p:cNvSpPr/>
          <p:nvPr/>
        </p:nvSpPr>
        <p:spPr>
          <a:xfrm flipH="false" flipV="false" rot="0">
            <a:off x="428061" y="557485"/>
            <a:ext cx="2716649" cy="2037487"/>
          </a:xfrm>
          <a:custGeom>
            <a:avLst/>
            <a:gdLst/>
            <a:ahLst/>
            <a:cxnLst/>
            <a:rect r="r" b="b" t="t" l="l"/>
            <a:pathLst>
              <a:path h="2037487" w="2716649">
                <a:moveTo>
                  <a:pt x="0" y="0"/>
                </a:moveTo>
                <a:lnTo>
                  <a:pt x="2716649" y="0"/>
                </a:lnTo>
                <a:lnTo>
                  <a:pt x="2716649" y="2037487"/>
                </a:lnTo>
                <a:lnTo>
                  <a:pt x="0" y="2037487"/>
                </a:lnTo>
                <a:lnTo>
                  <a:pt x="0" y="0"/>
                </a:lnTo>
                <a:close/>
              </a:path>
            </a:pathLst>
          </a:custGeom>
          <a:blipFill>
            <a:blip r:embed="rId2"/>
            <a:stretch>
              <a:fillRect l="0" t="0" r="0" b="0"/>
            </a:stretch>
          </a:blipFill>
        </p:spPr>
      </p:sp>
      <p:sp>
        <p:nvSpPr>
          <p:cNvPr name="Freeform 3" id="3"/>
          <p:cNvSpPr/>
          <p:nvPr/>
        </p:nvSpPr>
        <p:spPr>
          <a:xfrm flipH="false" flipV="false" rot="0">
            <a:off x="439746" y="4973792"/>
            <a:ext cx="2704964" cy="2028723"/>
          </a:xfrm>
          <a:custGeom>
            <a:avLst/>
            <a:gdLst/>
            <a:ahLst/>
            <a:cxnLst/>
            <a:rect r="r" b="b" t="t" l="l"/>
            <a:pathLst>
              <a:path h="2028723" w="2704964">
                <a:moveTo>
                  <a:pt x="0" y="0"/>
                </a:moveTo>
                <a:lnTo>
                  <a:pt x="2704964" y="0"/>
                </a:lnTo>
                <a:lnTo>
                  <a:pt x="2704964" y="2028723"/>
                </a:lnTo>
                <a:lnTo>
                  <a:pt x="0" y="2028723"/>
                </a:lnTo>
                <a:lnTo>
                  <a:pt x="0" y="0"/>
                </a:lnTo>
                <a:close/>
              </a:path>
            </a:pathLst>
          </a:custGeom>
          <a:blipFill>
            <a:blip r:embed="rId3"/>
            <a:stretch>
              <a:fillRect l="0" t="0" r="0" b="0"/>
            </a:stretch>
          </a:blipFill>
        </p:spPr>
      </p:sp>
      <p:sp>
        <p:nvSpPr>
          <p:cNvPr name="Freeform 4" id="4"/>
          <p:cNvSpPr/>
          <p:nvPr/>
        </p:nvSpPr>
        <p:spPr>
          <a:xfrm flipH="false" flipV="false" rot="0">
            <a:off x="439746" y="2764227"/>
            <a:ext cx="2704964" cy="2038115"/>
          </a:xfrm>
          <a:custGeom>
            <a:avLst/>
            <a:gdLst/>
            <a:ahLst/>
            <a:cxnLst/>
            <a:rect r="r" b="b" t="t" l="l"/>
            <a:pathLst>
              <a:path h="2038115" w="2704964">
                <a:moveTo>
                  <a:pt x="0" y="0"/>
                </a:moveTo>
                <a:lnTo>
                  <a:pt x="2704964" y="0"/>
                </a:lnTo>
                <a:lnTo>
                  <a:pt x="2704964" y="2038115"/>
                </a:lnTo>
                <a:lnTo>
                  <a:pt x="0" y="2038115"/>
                </a:lnTo>
                <a:lnTo>
                  <a:pt x="0" y="0"/>
                </a:lnTo>
                <a:close/>
              </a:path>
            </a:pathLst>
          </a:custGeom>
          <a:blipFill>
            <a:blip r:embed="rId4"/>
            <a:stretch>
              <a:fillRect l="0" t="0" r="0" b="0"/>
            </a:stretch>
          </a:blipFill>
        </p:spPr>
      </p:sp>
      <p:sp>
        <p:nvSpPr>
          <p:cNvPr name="TextBox 5" id="5"/>
          <p:cNvSpPr txBox="true"/>
          <p:nvPr/>
        </p:nvSpPr>
        <p:spPr>
          <a:xfrm rot="0">
            <a:off x="3343000" y="675998"/>
            <a:ext cx="7114415" cy="968883"/>
          </a:xfrm>
          <a:prstGeom prst="rect">
            <a:avLst/>
          </a:prstGeom>
        </p:spPr>
        <p:txBody>
          <a:bodyPr anchor="t" rtlCol="false" tIns="0" lIns="0" bIns="0" rIns="0">
            <a:spAutoFit/>
          </a:bodyPr>
          <a:lstStyle/>
          <a:p>
            <a:pPr algn="ctr">
              <a:lnSpc>
                <a:spcPts val="3875"/>
              </a:lnSpc>
            </a:pPr>
            <a:r>
              <a:rPr lang="en-US" sz="3399">
                <a:solidFill>
                  <a:srgbClr val="000000"/>
                </a:solidFill>
                <a:latin typeface="DM Serif Display"/>
                <a:ea typeface="DM Serif Display"/>
                <a:cs typeface="DM Serif Display"/>
                <a:sym typeface="DM Serif Display"/>
              </a:rPr>
              <a:t>The projet: “À la découverte de l’Europe”</a:t>
            </a:r>
          </a:p>
        </p:txBody>
      </p:sp>
      <p:sp>
        <p:nvSpPr>
          <p:cNvPr name="TextBox 6" id="6"/>
          <p:cNvSpPr txBox="true"/>
          <p:nvPr/>
        </p:nvSpPr>
        <p:spPr>
          <a:xfrm rot="0">
            <a:off x="5176744" y="3888648"/>
            <a:ext cx="4504558" cy="307815"/>
          </a:xfrm>
          <a:prstGeom prst="rect">
            <a:avLst/>
          </a:prstGeom>
        </p:spPr>
        <p:txBody>
          <a:bodyPr anchor="t" rtlCol="false" tIns="0" lIns="0" bIns="0" rIns="0">
            <a:spAutoFit/>
          </a:bodyPr>
          <a:lstStyle/>
          <a:p>
            <a:pPr algn="ctr">
              <a:lnSpc>
                <a:spcPts val="2482"/>
              </a:lnSpc>
            </a:pPr>
          </a:p>
        </p:txBody>
      </p:sp>
      <p:sp>
        <p:nvSpPr>
          <p:cNvPr name="TextBox 7" id="7"/>
          <p:cNvSpPr txBox="true"/>
          <p:nvPr/>
        </p:nvSpPr>
        <p:spPr>
          <a:xfrm rot="0">
            <a:off x="5732072" y="1824838"/>
            <a:ext cx="2129284" cy="356235"/>
          </a:xfrm>
          <a:prstGeom prst="rect">
            <a:avLst/>
          </a:prstGeom>
        </p:spPr>
        <p:txBody>
          <a:bodyPr anchor="t" rtlCol="false" tIns="0" lIns="0" bIns="0" rIns="0">
            <a:spAutoFit/>
          </a:bodyPr>
          <a:lstStyle/>
          <a:p>
            <a:pPr algn="ctr">
              <a:lnSpc>
                <a:spcPts val="2940"/>
              </a:lnSpc>
            </a:pPr>
            <a:r>
              <a:rPr lang="en-US" sz="2100" i="true">
                <a:solidFill>
                  <a:srgbClr val="000000"/>
                </a:solidFill>
                <a:latin typeface="DM Serif Display Italics"/>
                <a:ea typeface="DM Serif Display Italics"/>
                <a:cs typeface="DM Serif Display Italics"/>
                <a:sym typeface="DM Serif Display Italics"/>
              </a:rPr>
              <a:t>Giulia’s testimony </a:t>
            </a:r>
          </a:p>
        </p:txBody>
      </p:sp>
      <p:sp>
        <p:nvSpPr>
          <p:cNvPr name="TextBox 8" id="8"/>
          <p:cNvSpPr txBox="true"/>
          <p:nvPr/>
        </p:nvSpPr>
        <p:spPr>
          <a:xfrm rot="0">
            <a:off x="3551656" y="2209883"/>
            <a:ext cx="6490115" cy="4930775"/>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“My mission consists in explaining the European Union to young people through animations. I prepare the animation programme and I take part in the activities. We have dedicated each month to one country and, for each country, we have created posters and events for the residents and the canteen users.  </a:t>
            </a:r>
          </a:p>
          <a:p>
            <a:pPr algn="ctr">
              <a:lnSpc>
                <a:spcPts val="2800"/>
              </a:lnSpc>
            </a:pPr>
            <a:r>
              <a:rPr lang="en-US" sz="2000">
                <a:solidFill>
                  <a:srgbClr val="000000"/>
                </a:solidFill>
                <a:latin typeface="DM Serif Display"/>
                <a:ea typeface="DM Serif Display"/>
                <a:cs typeface="DM Serif Display"/>
                <a:sym typeface="DM Serif Display"/>
              </a:rPr>
              <a:t>I also participe in a project about health and women’s rights. Every month, I’m in charge of creating information posters and taking part in the activites with the youngsters.  On March, because of Women’s Day, we have created posters with the interviews made to some women from town about their view on the topic of protection of women’s rights, comparing the situation in France to the situation in Italy.”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1251231" y="1774989"/>
            <a:ext cx="3606508" cy="3931685"/>
          </a:xfrm>
          <a:custGeom>
            <a:avLst/>
            <a:gdLst/>
            <a:ahLst/>
            <a:cxnLst/>
            <a:rect r="r" b="b" t="t" l="l"/>
            <a:pathLst>
              <a:path h="3931685" w="3606508">
                <a:moveTo>
                  <a:pt x="0" y="0"/>
                </a:moveTo>
                <a:lnTo>
                  <a:pt x="3606508" y="0"/>
                </a:lnTo>
                <a:lnTo>
                  <a:pt x="3606508" y="3931685"/>
                </a:lnTo>
                <a:lnTo>
                  <a:pt x="0" y="3931685"/>
                </a:lnTo>
                <a:lnTo>
                  <a:pt x="0" y="0"/>
                </a:lnTo>
                <a:close/>
              </a:path>
            </a:pathLst>
          </a:custGeom>
          <a:blipFill>
            <a:blip r:embed="rId2"/>
            <a:stretch>
              <a:fillRect l="0" t="0" r="0" b="0"/>
            </a:stretch>
          </a:blipFill>
        </p:spPr>
      </p:sp>
      <p:sp>
        <p:nvSpPr>
          <p:cNvPr name="Freeform 3" id="3"/>
          <p:cNvSpPr/>
          <p:nvPr/>
        </p:nvSpPr>
        <p:spPr>
          <a:xfrm flipH="false" flipV="false" rot="0">
            <a:off x="1174163" y="6229460"/>
            <a:ext cx="959149" cy="522521"/>
          </a:xfrm>
          <a:custGeom>
            <a:avLst/>
            <a:gdLst/>
            <a:ahLst/>
            <a:cxnLst/>
            <a:rect r="r" b="b" t="t" l="l"/>
            <a:pathLst>
              <a:path h="522521" w="959149">
                <a:moveTo>
                  <a:pt x="0" y="0"/>
                </a:moveTo>
                <a:lnTo>
                  <a:pt x="959148" y="0"/>
                </a:lnTo>
                <a:lnTo>
                  <a:pt x="959148" y="522521"/>
                </a:lnTo>
                <a:lnTo>
                  <a:pt x="0" y="522521"/>
                </a:lnTo>
                <a:lnTo>
                  <a:pt x="0" y="0"/>
                </a:lnTo>
                <a:close/>
              </a:path>
            </a:pathLst>
          </a:custGeom>
          <a:blipFill>
            <a:blip r:embed="rId3"/>
            <a:stretch>
              <a:fillRect l="0" t="0" r="0" b="0"/>
            </a:stretch>
          </a:blipFill>
        </p:spPr>
      </p:sp>
      <p:sp>
        <p:nvSpPr>
          <p:cNvPr name="Freeform 4" id="4"/>
          <p:cNvSpPr/>
          <p:nvPr/>
        </p:nvSpPr>
        <p:spPr>
          <a:xfrm flipH="false" flipV="false" rot="0">
            <a:off x="2355162" y="6185022"/>
            <a:ext cx="663825" cy="663825"/>
          </a:xfrm>
          <a:custGeom>
            <a:avLst/>
            <a:gdLst/>
            <a:ahLst/>
            <a:cxnLst/>
            <a:rect r="r" b="b" t="t" l="l"/>
            <a:pathLst>
              <a:path h="663825" w="663825">
                <a:moveTo>
                  <a:pt x="0" y="0"/>
                </a:moveTo>
                <a:lnTo>
                  <a:pt x="663825" y="0"/>
                </a:lnTo>
                <a:lnTo>
                  <a:pt x="663825" y="663825"/>
                </a:lnTo>
                <a:lnTo>
                  <a:pt x="0" y="663825"/>
                </a:lnTo>
                <a:lnTo>
                  <a:pt x="0" y="0"/>
                </a:lnTo>
                <a:close/>
              </a:path>
            </a:pathLst>
          </a:custGeom>
          <a:blipFill>
            <a:blip r:embed="rId4"/>
            <a:stretch>
              <a:fillRect l="0" t="0" r="0" b="0"/>
            </a:stretch>
          </a:blipFill>
        </p:spPr>
      </p:sp>
      <p:sp>
        <p:nvSpPr>
          <p:cNvPr name="Freeform 5" id="5"/>
          <p:cNvSpPr/>
          <p:nvPr/>
        </p:nvSpPr>
        <p:spPr>
          <a:xfrm flipH="false" flipV="false" rot="0">
            <a:off x="5681205" y="1923306"/>
            <a:ext cx="3502421" cy="3635051"/>
          </a:xfrm>
          <a:custGeom>
            <a:avLst/>
            <a:gdLst/>
            <a:ahLst/>
            <a:cxnLst/>
            <a:rect r="r" b="b" t="t" l="l"/>
            <a:pathLst>
              <a:path h="3635051" w="3502421">
                <a:moveTo>
                  <a:pt x="0" y="0"/>
                </a:moveTo>
                <a:lnTo>
                  <a:pt x="3502421" y="0"/>
                </a:lnTo>
                <a:lnTo>
                  <a:pt x="3502421" y="3635051"/>
                </a:lnTo>
                <a:lnTo>
                  <a:pt x="0" y="3635051"/>
                </a:lnTo>
                <a:lnTo>
                  <a:pt x="0" y="0"/>
                </a:lnTo>
                <a:close/>
              </a:path>
            </a:pathLst>
          </a:custGeom>
          <a:blipFill>
            <a:blip r:embed="rId5"/>
            <a:stretch>
              <a:fillRect l="0" t="0" r="0" b="0"/>
            </a:stretch>
          </a:blipFill>
        </p:spPr>
      </p:sp>
      <p:sp>
        <p:nvSpPr>
          <p:cNvPr name="Freeform 6" id="6"/>
          <p:cNvSpPr/>
          <p:nvPr/>
        </p:nvSpPr>
        <p:spPr>
          <a:xfrm flipH="false" flipV="false" rot="0">
            <a:off x="3238062" y="6229460"/>
            <a:ext cx="1258964" cy="619387"/>
          </a:xfrm>
          <a:custGeom>
            <a:avLst/>
            <a:gdLst/>
            <a:ahLst/>
            <a:cxnLst/>
            <a:rect r="r" b="b" t="t" l="l"/>
            <a:pathLst>
              <a:path h="619387" w="1258964">
                <a:moveTo>
                  <a:pt x="0" y="0"/>
                </a:moveTo>
                <a:lnTo>
                  <a:pt x="1258964" y="0"/>
                </a:lnTo>
                <a:lnTo>
                  <a:pt x="1258964" y="619387"/>
                </a:lnTo>
                <a:lnTo>
                  <a:pt x="0" y="619387"/>
                </a:lnTo>
                <a:lnTo>
                  <a:pt x="0" y="0"/>
                </a:lnTo>
                <a:close/>
              </a:path>
            </a:pathLst>
          </a:custGeom>
          <a:blipFill>
            <a:blip r:embed="rId6"/>
            <a:stretch>
              <a:fillRect l="0" t="0" r="0" b="0"/>
            </a:stretch>
          </a:blipFill>
        </p:spPr>
      </p:sp>
      <p:sp>
        <p:nvSpPr>
          <p:cNvPr name="TextBox 7" id="7"/>
          <p:cNvSpPr txBox="true"/>
          <p:nvPr/>
        </p:nvSpPr>
        <p:spPr>
          <a:xfrm rot="0">
            <a:off x="3807153" y="818676"/>
            <a:ext cx="3077693"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Where?</a:t>
            </a:r>
          </a:p>
        </p:txBody>
      </p:sp>
      <p:sp>
        <p:nvSpPr>
          <p:cNvPr name="TextBox 8" id="8"/>
          <p:cNvSpPr txBox="true"/>
          <p:nvPr/>
        </p:nvSpPr>
        <p:spPr>
          <a:xfrm rot="0">
            <a:off x="4884734" y="6116249"/>
            <a:ext cx="4903261" cy="763270"/>
          </a:xfrm>
          <a:prstGeom prst="rect">
            <a:avLst/>
          </a:prstGeom>
        </p:spPr>
        <p:txBody>
          <a:bodyPr anchor="t" rtlCol="false" tIns="0" lIns="0" bIns="0" rIns="0">
            <a:spAutoFit/>
          </a:bodyPr>
          <a:lstStyle/>
          <a:p>
            <a:pPr algn="l">
              <a:lnSpc>
                <a:spcPts val="3079"/>
              </a:lnSpc>
            </a:pPr>
            <a:r>
              <a:rPr lang="en-US" sz="2199">
                <a:solidFill>
                  <a:srgbClr val="0C177B"/>
                </a:solidFill>
                <a:latin typeface="DM Serif Display"/>
                <a:ea typeface="DM Serif Display"/>
                <a:cs typeface="DM Serif Display"/>
                <a:sym typeface="DM Serif Display"/>
              </a:rPr>
              <a:t>Région Pays de la Loire - Département de Mayenne - Laval</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0" y="5475828"/>
            <a:ext cx="3911730" cy="2217843"/>
          </a:xfrm>
          <a:custGeom>
            <a:avLst/>
            <a:gdLst/>
            <a:ahLst/>
            <a:cxnLst/>
            <a:rect r="r" b="b" t="t" l="l"/>
            <a:pathLst>
              <a:path h="2217843" w="3911730">
                <a:moveTo>
                  <a:pt x="0" y="0"/>
                </a:moveTo>
                <a:lnTo>
                  <a:pt x="3911730" y="0"/>
                </a:lnTo>
                <a:lnTo>
                  <a:pt x="3911730" y="2217843"/>
                </a:lnTo>
                <a:lnTo>
                  <a:pt x="0" y="2217843"/>
                </a:lnTo>
                <a:lnTo>
                  <a:pt x="0" y="0"/>
                </a:lnTo>
                <a:close/>
              </a:path>
            </a:pathLst>
          </a:custGeom>
          <a:blipFill>
            <a:blip r:embed="rId2"/>
            <a:stretch>
              <a:fillRect l="0" t="0" r="0" b="0"/>
            </a:stretch>
          </a:blipFill>
        </p:spPr>
      </p:sp>
      <p:sp>
        <p:nvSpPr>
          <p:cNvPr name="Freeform 3" id="3"/>
          <p:cNvSpPr/>
          <p:nvPr/>
        </p:nvSpPr>
        <p:spPr>
          <a:xfrm flipH="false" flipV="false" rot="0">
            <a:off x="7079193" y="5475828"/>
            <a:ext cx="4139170" cy="2365240"/>
          </a:xfrm>
          <a:custGeom>
            <a:avLst/>
            <a:gdLst/>
            <a:ahLst/>
            <a:cxnLst/>
            <a:rect r="r" b="b" t="t" l="l"/>
            <a:pathLst>
              <a:path h="2365240" w="4139170">
                <a:moveTo>
                  <a:pt x="0" y="0"/>
                </a:moveTo>
                <a:lnTo>
                  <a:pt x="4139169" y="0"/>
                </a:lnTo>
                <a:lnTo>
                  <a:pt x="4139169" y="2365239"/>
                </a:lnTo>
                <a:lnTo>
                  <a:pt x="0" y="2365239"/>
                </a:lnTo>
                <a:lnTo>
                  <a:pt x="0" y="0"/>
                </a:lnTo>
                <a:close/>
              </a:path>
            </a:pathLst>
          </a:custGeom>
          <a:blipFill>
            <a:blip r:embed="rId3"/>
            <a:stretch>
              <a:fillRect l="0" t="0" r="0" b="0"/>
            </a:stretch>
          </a:blipFill>
        </p:spPr>
      </p:sp>
      <p:sp>
        <p:nvSpPr>
          <p:cNvPr name="Freeform 4" id="4"/>
          <p:cNvSpPr/>
          <p:nvPr/>
        </p:nvSpPr>
        <p:spPr>
          <a:xfrm flipH="false" flipV="false" rot="0">
            <a:off x="937657" y="1951725"/>
            <a:ext cx="3538426" cy="2653820"/>
          </a:xfrm>
          <a:custGeom>
            <a:avLst/>
            <a:gdLst/>
            <a:ahLst/>
            <a:cxnLst/>
            <a:rect r="r" b="b" t="t" l="l"/>
            <a:pathLst>
              <a:path h="2653820" w="3538426">
                <a:moveTo>
                  <a:pt x="0" y="0"/>
                </a:moveTo>
                <a:lnTo>
                  <a:pt x="3538427" y="0"/>
                </a:lnTo>
                <a:lnTo>
                  <a:pt x="3538427" y="2653820"/>
                </a:lnTo>
                <a:lnTo>
                  <a:pt x="0" y="2653820"/>
                </a:lnTo>
                <a:lnTo>
                  <a:pt x="0" y="0"/>
                </a:lnTo>
                <a:close/>
              </a:path>
            </a:pathLst>
          </a:custGeom>
          <a:blipFill>
            <a:blip r:embed="rId4"/>
            <a:stretch>
              <a:fillRect l="0" t="0" r="0" b="0"/>
            </a:stretch>
          </a:blipFill>
        </p:spPr>
      </p:sp>
      <p:sp>
        <p:nvSpPr>
          <p:cNvPr name="Freeform 5" id="5"/>
          <p:cNvSpPr/>
          <p:nvPr/>
        </p:nvSpPr>
        <p:spPr>
          <a:xfrm flipH="false" flipV="false" rot="0">
            <a:off x="3911730" y="5475828"/>
            <a:ext cx="3167463" cy="2190702"/>
          </a:xfrm>
          <a:custGeom>
            <a:avLst/>
            <a:gdLst/>
            <a:ahLst/>
            <a:cxnLst/>
            <a:rect r="r" b="b" t="t" l="l"/>
            <a:pathLst>
              <a:path h="2190702" w="3167463">
                <a:moveTo>
                  <a:pt x="0" y="0"/>
                </a:moveTo>
                <a:lnTo>
                  <a:pt x="3167463" y="0"/>
                </a:lnTo>
                <a:lnTo>
                  <a:pt x="3167463" y="2190702"/>
                </a:lnTo>
                <a:lnTo>
                  <a:pt x="0" y="2190702"/>
                </a:lnTo>
                <a:lnTo>
                  <a:pt x="0" y="0"/>
                </a:lnTo>
                <a:close/>
              </a:path>
            </a:pathLst>
          </a:custGeom>
          <a:blipFill>
            <a:blip r:embed="rId5"/>
            <a:stretch>
              <a:fillRect l="0" t="-4219" r="0" b="-4219"/>
            </a:stretch>
          </a:blipFill>
        </p:spPr>
      </p:sp>
      <p:sp>
        <p:nvSpPr>
          <p:cNvPr name="TextBox 6" id="6"/>
          <p:cNvSpPr txBox="true"/>
          <p:nvPr/>
        </p:nvSpPr>
        <p:spPr>
          <a:xfrm rot="0">
            <a:off x="4938330" y="1904100"/>
            <a:ext cx="5078427" cy="2463800"/>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0C177B"/>
                </a:solidFill>
                <a:latin typeface="DM Serif Display"/>
                <a:ea typeface="DM Serif Display"/>
                <a:cs typeface="DM Serif Display"/>
                <a:sym typeface="DM Serif Display"/>
              </a:rPr>
              <a:t>Laval : 50000 inhabitants</a:t>
            </a:r>
          </a:p>
          <a:p>
            <a:pPr algn="just" marL="431801" indent="-215900" lvl="1">
              <a:lnSpc>
                <a:spcPts val="2800"/>
              </a:lnSpc>
              <a:buFont typeface="Arial"/>
              <a:buChar char="•"/>
            </a:pPr>
            <a:r>
              <a:rPr lang="en-US" sz="2000">
                <a:solidFill>
                  <a:srgbClr val="0C177B"/>
                </a:solidFill>
                <a:latin typeface="DM Serif Display"/>
                <a:ea typeface="DM Serif Display"/>
                <a:cs typeface="DM Serif Display"/>
                <a:sym typeface="DM Serif Display"/>
              </a:rPr>
              <a:t>1h from Rennes, Angers and Le Mans</a:t>
            </a:r>
          </a:p>
          <a:p>
            <a:pPr algn="just" marL="431801" indent="-215900" lvl="1">
              <a:lnSpc>
                <a:spcPts val="2800"/>
              </a:lnSpc>
              <a:buFont typeface="Arial"/>
              <a:buChar char="•"/>
            </a:pPr>
            <a:r>
              <a:rPr lang="en-US" sz="2000">
                <a:solidFill>
                  <a:srgbClr val="0C177B"/>
                </a:solidFill>
                <a:latin typeface="DM Serif Display"/>
                <a:ea typeface="DM Serif Display"/>
                <a:cs typeface="DM Serif Display"/>
                <a:sym typeface="DM Serif Display"/>
              </a:rPr>
              <a:t>1h30 by train from Paris</a:t>
            </a:r>
          </a:p>
          <a:p>
            <a:pPr algn="just" marL="431801" indent="-215900" lvl="1">
              <a:lnSpc>
                <a:spcPts val="2800"/>
              </a:lnSpc>
              <a:buFont typeface="Arial"/>
              <a:buChar char="•"/>
            </a:pPr>
            <a:r>
              <a:rPr lang="en-US" sz="2000">
                <a:solidFill>
                  <a:srgbClr val="0C177B"/>
                </a:solidFill>
                <a:latin typeface="DM Serif Display"/>
                <a:ea typeface="DM Serif Display"/>
                <a:cs typeface="DM Serif Display"/>
                <a:sym typeface="DM Serif Display"/>
              </a:rPr>
              <a:t>1h30 from Saint Malo/ Cancale/ Dinard (charming cities on the coast) and le Mont Saint Michel (one of the most famous places in France)</a:t>
            </a:r>
          </a:p>
        </p:txBody>
      </p:sp>
      <p:sp>
        <p:nvSpPr>
          <p:cNvPr name="TextBox 7" id="7"/>
          <p:cNvSpPr txBox="true"/>
          <p:nvPr/>
        </p:nvSpPr>
        <p:spPr>
          <a:xfrm rot="0">
            <a:off x="1463131" y="5205407"/>
            <a:ext cx="985467" cy="270421"/>
          </a:xfrm>
          <a:prstGeom prst="rect">
            <a:avLst/>
          </a:prstGeom>
        </p:spPr>
        <p:txBody>
          <a:bodyPr anchor="t" rtlCol="false" tIns="0" lIns="0" bIns="0" rIns="0">
            <a:spAutoFit/>
          </a:bodyPr>
          <a:lstStyle/>
          <a:p>
            <a:pPr algn="ctr">
              <a:lnSpc>
                <a:spcPts val="1871"/>
              </a:lnSpc>
            </a:pPr>
            <a:r>
              <a:rPr lang="en-US" sz="2399">
                <a:solidFill>
                  <a:srgbClr val="0C177B"/>
                </a:solidFill>
                <a:latin typeface="DM Serif Display"/>
                <a:ea typeface="DM Serif Display"/>
                <a:cs typeface="DM Serif Display"/>
                <a:sym typeface="DM Serif Display"/>
              </a:rPr>
              <a:t>Rennes</a:t>
            </a:r>
          </a:p>
        </p:txBody>
      </p:sp>
      <p:sp>
        <p:nvSpPr>
          <p:cNvPr name="TextBox 8" id="8"/>
          <p:cNvSpPr txBox="true"/>
          <p:nvPr/>
        </p:nvSpPr>
        <p:spPr>
          <a:xfrm rot="0">
            <a:off x="4792190" y="5205407"/>
            <a:ext cx="1406542" cy="270421"/>
          </a:xfrm>
          <a:prstGeom prst="rect">
            <a:avLst/>
          </a:prstGeom>
        </p:spPr>
        <p:txBody>
          <a:bodyPr anchor="t" rtlCol="false" tIns="0" lIns="0" bIns="0" rIns="0">
            <a:spAutoFit/>
          </a:bodyPr>
          <a:lstStyle/>
          <a:p>
            <a:pPr algn="ctr">
              <a:lnSpc>
                <a:spcPts val="1871"/>
              </a:lnSpc>
            </a:pPr>
            <a:r>
              <a:rPr lang="en-US" sz="2399">
                <a:solidFill>
                  <a:srgbClr val="0C177B"/>
                </a:solidFill>
                <a:latin typeface="DM Serif Display"/>
                <a:ea typeface="DM Serif Display"/>
                <a:cs typeface="DM Serif Display"/>
                <a:sym typeface="DM Serif Display"/>
              </a:rPr>
              <a:t>Saint Malo</a:t>
            </a:r>
          </a:p>
        </p:txBody>
      </p:sp>
      <p:sp>
        <p:nvSpPr>
          <p:cNvPr name="TextBox 9" id="9"/>
          <p:cNvSpPr txBox="true"/>
          <p:nvPr/>
        </p:nvSpPr>
        <p:spPr>
          <a:xfrm rot="0">
            <a:off x="7742323" y="5205407"/>
            <a:ext cx="2409361" cy="270421"/>
          </a:xfrm>
          <a:prstGeom prst="rect">
            <a:avLst/>
          </a:prstGeom>
        </p:spPr>
        <p:txBody>
          <a:bodyPr anchor="t" rtlCol="false" tIns="0" lIns="0" bIns="0" rIns="0">
            <a:spAutoFit/>
          </a:bodyPr>
          <a:lstStyle/>
          <a:p>
            <a:pPr algn="ctr">
              <a:lnSpc>
                <a:spcPts val="1871"/>
              </a:lnSpc>
            </a:pPr>
            <a:r>
              <a:rPr lang="en-US" sz="2399">
                <a:solidFill>
                  <a:srgbClr val="0C177B"/>
                </a:solidFill>
                <a:latin typeface="DM Serif Display"/>
                <a:ea typeface="DM Serif Display"/>
                <a:cs typeface="DM Serif Display"/>
                <a:sym typeface="DM Serif Display"/>
              </a:rPr>
              <a:t>Mont Saint Michel</a:t>
            </a:r>
          </a:p>
        </p:txBody>
      </p:sp>
      <p:sp>
        <p:nvSpPr>
          <p:cNvPr name="TextBox 10" id="10"/>
          <p:cNvSpPr txBox="true"/>
          <p:nvPr/>
        </p:nvSpPr>
        <p:spPr>
          <a:xfrm rot="0">
            <a:off x="2448598" y="814276"/>
            <a:ext cx="5524052"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About Laval...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grpSp>
        <p:nvGrpSpPr>
          <p:cNvPr name="Group 2" id="2"/>
          <p:cNvGrpSpPr/>
          <p:nvPr/>
        </p:nvGrpSpPr>
        <p:grpSpPr>
          <a:xfrm rot="0">
            <a:off x="-390586" y="-65418"/>
            <a:ext cx="11473173" cy="7690836"/>
            <a:chOff x="0" y="0"/>
            <a:chExt cx="15297563" cy="10254449"/>
          </a:xfrm>
        </p:grpSpPr>
        <p:sp>
          <p:nvSpPr>
            <p:cNvPr name="Freeform 3" id="3"/>
            <p:cNvSpPr/>
            <p:nvPr/>
          </p:nvSpPr>
          <p:spPr>
            <a:xfrm flipH="false" flipV="false" rot="0">
              <a:off x="0" y="0"/>
              <a:ext cx="7643998" cy="5158450"/>
            </a:xfrm>
            <a:custGeom>
              <a:avLst/>
              <a:gdLst/>
              <a:ahLst/>
              <a:cxnLst/>
              <a:rect r="r" b="b" t="t" l="l"/>
              <a:pathLst>
                <a:path h="5158450" w="7643998">
                  <a:moveTo>
                    <a:pt x="0" y="0"/>
                  </a:moveTo>
                  <a:lnTo>
                    <a:pt x="7643998" y="0"/>
                  </a:lnTo>
                  <a:lnTo>
                    <a:pt x="7643998" y="5158450"/>
                  </a:lnTo>
                  <a:lnTo>
                    <a:pt x="0" y="5158450"/>
                  </a:lnTo>
                  <a:lnTo>
                    <a:pt x="0" y="0"/>
                  </a:lnTo>
                  <a:close/>
                </a:path>
              </a:pathLst>
            </a:custGeom>
            <a:blipFill>
              <a:blip r:embed="rId2"/>
              <a:stretch>
                <a:fillRect l="0" t="0" r="0" b="0"/>
              </a:stretch>
            </a:blipFill>
          </p:spPr>
        </p:sp>
        <p:sp>
          <p:nvSpPr>
            <p:cNvPr name="Freeform 4" id="4"/>
            <p:cNvSpPr/>
            <p:nvPr/>
          </p:nvSpPr>
          <p:spPr>
            <a:xfrm flipH="false" flipV="false" rot="0">
              <a:off x="0" y="5158450"/>
              <a:ext cx="7643998" cy="5095999"/>
            </a:xfrm>
            <a:custGeom>
              <a:avLst/>
              <a:gdLst/>
              <a:ahLst/>
              <a:cxnLst/>
              <a:rect r="r" b="b" t="t" l="l"/>
              <a:pathLst>
                <a:path h="5095999" w="7643998">
                  <a:moveTo>
                    <a:pt x="0" y="0"/>
                  </a:moveTo>
                  <a:lnTo>
                    <a:pt x="7643998" y="0"/>
                  </a:lnTo>
                  <a:lnTo>
                    <a:pt x="7643998" y="5095999"/>
                  </a:lnTo>
                  <a:lnTo>
                    <a:pt x="0" y="5095999"/>
                  </a:lnTo>
                  <a:lnTo>
                    <a:pt x="0" y="0"/>
                  </a:lnTo>
                  <a:close/>
                </a:path>
              </a:pathLst>
            </a:custGeom>
            <a:blipFill>
              <a:blip r:embed="rId3"/>
              <a:stretch>
                <a:fillRect l="0" t="0" r="0" b="0"/>
              </a:stretch>
            </a:blipFill>
          </p:spPr>
        </p:sp>
        <p:sp>
          <p:nvSpPr>
            <p:cNvPr name="Freeform 5" id="5"/>
            <p:cNvSpPr/>
            <p:nvPr/>
          </p:nvSpPr>
          <p:spPr>
            <a:xfrm flipH="false" flipV="false" rot="0">
              <a:off x="7643998" y="5158450"/>
              <a:ext cx="7653565" cy="5095999"/>
            </a:xfrm>
            <a:custGeom>
              <a:avLst/>
              <a:gdLst/>
              <a:ahLst/>
              <a:cxnLst/>
              <a:rect r="r" b="b" t="t" l="l"/>
              <a:pathLst>
                <a:path h="5095999" w="7653565">
                  <a:moveTo>
                    <a:pt x="0" y="0"/>
                  </a:moveTo>
                  <a:lnTo>
                    <a:pt x="7653565" y="0"/>
                  </a:lnTo>
                  <a:lnTo>
                    <a:pt x="7653565" y="5095999"/>
                  </a:lnTo>
                  <a:lnTo>
                    <a:pt x="0" y="5095999"/>
                  </a:lnTo>
                  <a:lnTo>
                    <a:pt x="0" y="0"/>
                  </a:lnTo>
                  <a:close/>
                </a:path>
              </a:pathLst>
            </a:custGeom>
            <a:blipFill>
              <a:blip r:embed="rId4"/>
              <a:stretch>
                <a:fillRect l="0" t="0" r="0" b="0"/>
              </a:stretch>
            </a:blipFill>
          </p:spPr>
        </p:sp>
        <p:sp>
          <p:nvSpPr>
            <p:cNvPr name="Freeform 6" id="6"/>
            <p:cNvSpPr/>
            <p:nvPr/>
          </p:nvSpPr>
          <p:spPr>
            <a:xfrm flipH="false" flipV="false" rot="0">
              <a:off x="7648782" y="98460"/>
              <a:ext cx="7648782" cy="5105562"/>
            </a:xfrm>
            <a:custGeom>
              <a:avLst/>
              <a:gdLst/>
              <a:ahLst/>
              <a:cxnLst/>
              <a:rect r="r" b="b" t="t" l="l"/>
              <a:pathLst>
                <a:path h="5105562" w="7648782">
                  <a:moveTo>
                    <a:pt x="0" y="0"/>
                  </a:moveTo>
                  <a:lnTo>
                    <a:pt x="7648781" y="0"/>
                  </a:lnTo>
                  <a:lnTo>
                    <a:pt x="7648781" y="5105562"/>
                  </a:lnTo>
                  <a:lnTo>
                    <a:pt x="0" y="5105562"/>
                  </a:lnTo>
                  <a:lnTo>
                    <a:pt x="0" y="0"/>
                  </a:lnTo>
                  <a:close/>
                </a:path>
              </a:pathLst>
            </a:custGeom>
            <a:blipFill>
              <a:blip r:embed="rId5"/>
              <a:stretch>
                <a:fillRect l="0" t="0" r="0" b="0"/>
              </a:stretch>
            </a:blipFill>
          </p:spPr>
        </p:sp>
      </p:grpSp>
      <p:grpSp>
        <p:nvGrpSpPr>
          <p:cNvPr name="Group 7" id="7"/>
          <p:cNvGrpSpPr/>
          <p:nvPr/>
        </p:nvGrpSpPr>
        <p:grpSpPr>
          <a:xfrm rot="0">
            <a:off x="1934511" y="2938793"/>
            <a:ext cx="6822978" cy="1682414"/>
            <a:chOff x="0" y="0"/>
            <a:chExt cx="2445201" cy="602939"/>
          </a:xfrm>
        </p:grpSpPr>
        <p:sp>
          <p:nvSpPr>
            <p:cNvPr name="Freeform 8" id="8"/>
            <p:cNvSpPr/>
            <p:nvPr/>
          </p:nvSpPr>
          <p:spPr>
            <a:xfrm flipH="false" flipV="false" rot="0">
              <a:off x="0" y="0"/>
              <a:ext cx="2445201" cy="602939"/>
            </a:xfrm>
            <a:custGeom>
              <a:avLst/>
              <a:gdLst/>
              <a:ahLst/>
              <a:cxnLst/>
              <a:rect r="r" b="b" t="t" l="l"/>
              <a:pathLst>
                <a:path h="602939" w="2445201">
                  <a:moveTo>
                    <a:pt x="20424" y="0"/>
                  </a:moveTo>
                  <a:lnTo>
                    <a:pt x="2424777" y="0"/>
                  </a:lnTo>
                  <a:cubicBezTo>
                    <a:pt x="2436057" y="0"/>
                    <a:pt x="2445201" y="9144"/>
                    <a:pt x="2445201" y="20424"/>
                  </a:cubicBezTo>
                  <a:lnTo>
                    <a:pt x="2445201" y="582515"/>
                  </a:lnTo>
                  <a:cubicBezTo>
                    <a:pt x="2445201" y="587932"/>
                    <a:pt x="2443050" y="593127"/>
                    <a:pt x="2439219" y="596957"/>
                  </a:cubicBezTo>
                  <a:cubicBezTo>
                    <a:pt x="2435389" y="600787"/>
                    <a:pt x="2430194" y="602939"/>
                    <a:pt x="2424777" y="602939"/>
                  </a:cubicBezTo>
                  <a:lnTo>
                    <a:pt x="20424" y="602939"/>
                  </a:lnTo>
                  <a:cubicBezTo>
                    <a:pt x="9144" y="602939"/>
                    <a:pt x="0" y="593795"/>
                    <a:pt x="0" y="582515"/>
                  </a:cubicBezTo>
                  <a:lnTo>
                    <a:pt x="0" y="20424"/>
                  </a:lnTo>
                  <a:cubicBezTo>
                    <a:pt x="0" y="9144"/>
                    <a:pt x="9144" y="0"/>
                    <a:pt x="20424" y="0"/>
                  </a:cubicBezTo>
                  <a:close/>
                </a:path>
              </a:pathLst>
            </a:custGeom>
            <a:solidFill>
              <a:srgbClr val="FFFFFF">
                <a:alpha val="73725"/>
              </a:srgbClr>
            </a:solidFill>
          </p:spPr>
        </p:sp>
        <p:sp>
          <p:nvSpPr>
            <p:cNvPr name="TextBox 9" id="9"/>
            <p:cNvSpPr txBox="true"/>
            <p:nvPr/>
          </p:nvSpPr>
          <p:spPr>
            <a:xfrm>
              <a:off x="0" y="-19050"/>
              <a:ext cx="2445201" cy="621989"/>
            </a:xfrm>
            <a:prstGeom prst="rect">
              <a:avLst/>
            </a:prstGeom>
          </p:spPr>
          <p:txBody>
            <a:bodyPr anchor="ctr" rtlCol="false" tIns="50800" lIns="50800" bIns="50800" rIns="50800"/>
            <a:lstStyle/>
            <a:p>
              <a:pPr algn="ctr">
                <a:lnSpc>
                  <a:spcPts val="1540"/>
                </a:lnSpc>
              </a:pPr>
            </a:p>
          </p:txBody>
        </p:sp>
      </p:grpSp>
      <p:sp>
        <p:nvSpPr>
          <p:cNvPr name="TextBox 10" id="10"/>
          <p:cNvSpPr txBox="true"/>
          <p:nvPr/>
        </p:nvSpPr>
        <p:spPr>
          <a:xfrm rot="0">
            <a:off x="2738787" y="3306106"/>
            <a:ext cx="5524052"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About Laval...</a:t>
            </a:r>
          </a:p>
        </p:txBody>
      </p:sp>
      <p:sp>
        <p:nvSpPr>
          <p:cNvPr name="TextBox 11" id="11"/>
          <p:cNvSpPr txBox="true"/>
          <p:nvPr/>
        </p:nvSpPr>
        <p:spPr>
          <a:xfrm rot="0">
            <a:off x="2551542" y="4048907"/>
            <a:ext cx="6849050" cy="323215"/>
          </a:xfrm>
          <a:prstGeom prst="rect">
            <a:avLst/>
          </a:prstGeom>
        </p:spPr>
        <p:txBody>
          <a:bodyPr anchor="t" rtlCol="false" tIns="0" lIns="0" bIns="0" rIns="0">
            <a:spAutoFit/>
          </a:bodyPr>
          <a:lstStyle/>
          <a:p>
            <a:pPr algn="just">
              <a:lnSpc>
                <a:spcPts val="2660"/>
              </a:lnSpc>
            </a:pPr>
            <a:r>
              <a:rPr lang="en-US" sz="1900" u="sng">
                <a:solidFill>
                  <a:srgbClr val="0C177B"/>
                </a:solidFill>
                <a:latin typeface="DM Serif Display"/>
                <a:ea typeface="DM Serif Display"/>
                <a:cs typeface="DM Serif Display"/>
                <a:sym typeface="DM Serif Display"/>
                <a:hlinkClick r:id="rId6" tooltip="https://www.youtube.com/watch?v=YFHW_qOWsm4"/>
              </a:rPr>
              <a:t>https://www.youtube.com/watch?v=YFHW_qOWsm4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326557" y="2906332"/>
            <a:ext cx="2962546" cy="4190120"/>
          </a:xfrm>
          <a:custGeom>
            <a:avLst/>
            <a:gdLst/>
            <a:ahLst/>
            <a:cxnLst/>
            <a:rect r="r" b="b" t="t" l="l"/>
            <a:pathLst>
              <a:path h="4190120" w="2962546">
                <a:moveTo>
                  <a:pt x="0" y="0"/>
                </a:moveTo>
                <a:lnTo>
                  <a:pt x="2962546" y="0"/>
                </a:lnTo>
                <a:lnTo>
                  <a:pt x="2962546" y="4190120"/>
                </a:lnTo>
                <a:lnTo>
                  <a:pt x="0" y="4190120"/>
                </a:lnTo>
                <a:lnTo>
                  <a:pt x="0" y="0"/>
                </a:lnTo>
                <a:close/>
              </a:path>
            </a:pathLst>
          </a:custGeom>
          <a:blipFill>
            <a:blip r:embed="rId2"/>
            <a:stretch>
              <a:fillRect l="0" t="0" r="0" b="0"/>
            </a:stretch>
          </a:blipFill>
        </p:spPr>
      </p:sp>
      <p:sp>
        <p:nvSpPr>
          <p:cNvPr name="Freeform 3" id="3"/>
          <p:cNvSpPr/>
          <p:nvPr/>
        </p:nvSpPr>
        <p:spPr>
          <a:xfrm flipH="false" flipV="false" rot="0">
            <a:off x="3457599" y="4236069"/>
            <a:ext cx="3845858" cy="2163295"/>
          </a:xfrm>
          <a:custGeom>
            <a:avLst/>
            <a:gdLst/>
            <a:ahLst/>
            <a:cxnLst/>
            <a:rect r="r" b="b" t="t" l="l"/>
            <a:pathLst>
              <a:path h="2163295" w="3845858">
                <a:moveTo>
                  <a:pt x="0" y="0"/>
                </a:moveTo>
                <a:lnTo>
                  <a:pt x="3845858" y="0"/>
                </a:lnTo>
                <a:lnTo>
                  <a:pt x="3845858" y="2163295"/>
                </a:lnTo>
                <a:lnTo>
                  <a:pt x="0" y="2163295"/>
                </a:lnTo>
                <a:lnTo>
                  <a:pt x="0" y="0"/>
                </a:lnTo>
                <a:close/>
              </a:path>
            </a:pathLst>
          </a:custGeom>
          <a:blipFill>
            <a:blip r:embed="rId3"/>
            <a:stretch>
              <a:fillRect l="0" t="0" r="0" b="0"/>
            </a:stretch>
          </a:blipFill>
        </p:spPr>
      </p:sp>
      <p:sp>
        <p:nvSpPr>
          <p:cNvPr name="Freeform 4" id="4"/>
          <p:cNvSpPr/>
          <p:nvPr/>
        </p:nvSpPr>
        <p:spPr>
          <a:xfrm flipH="false" flipV="false" rot="0">
            <a:off x="7608257" y="2847514"/>
            <a:ext cx="2852160" cy="4171284"/>
          </a:xfrm>
          <a:custGeom>
            <a:avLst/>
            <a:gdLst/>
            <a:ahLst/>
            <a:cxnLst/>
            <a:rect r="r" b="b" t="t" l="l"/>
            <a:pathLst>
              <a:path h="4171284" w="2852160">
                <a:moveTo>
                  <a:pt x="0" y="0"/>
                </a:moveTo>
                <a:lnTo>
                  <a:pt x="2852160" y="0"/>
                </a:lnTo>
                <a:lnTo>
                  <a:pt x="2852160" y="4171285"/>
                </a:lnTo>
                <a:lnTo>
                  <a:pt x="0" y="4171285"/>
                </a:lnTo>
                <a:lnTo>
                  <a:pt x="0" y="0"/>
                </a:lnTo>
                <a:close/>
              </a:path>
            </a:pathLst>
          </a:custGeom>
          <a:blipFill>
            <a:blip r:embed="rId4"/>
            <a:stretch>
              <a:fillRect l="0" t="0" r="0" b="0"/>
            </a:stretch>
          </a:blipFill>
        </p:spPr>
      </p:sp>
      <p:sp>
        <p:nvSpPr>
          <p:cNvPr name="TextBox 5" id="5"/>
          <p:cNvSpPr txBox="true"/>
          <p:nvPr/>
        </p:nvSpPr>
        <p:spPr>
          <a:xfrm rot="0">
            <a:off x="2682120" y="764116"/>
            <a:ext cx="5524052"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About Laval...</a:t>
            </a:r>
          </a:p>
        </p:txBody>
      </p:sp>
      <p:sp>
        <p:nvSpPr>
          <p:cNvPr name="TextBox 6" id="6"/>
          <p:cNvSpPr txBox="true"/>
          <p:nvPr/>
        </p:nvSpPr>
        <p:spPr>
          <a:xfrm rot="0">
            <a:off x="1987731" y="1506917"/>
            <a:ext cx="6552323" cy="372745"/>
          </a:xfrm>
          <a:prstGeom prst="rect">
            <a:avLst/>
          </a:prstGeom>
        </p:spPr>
        <p:txBody>
          <a:bodyPr anchor="t" rtlCol="false" tIns="0" lIns="0" bIns="0" rIns="0">
            <a:spAutoFit/>
          </a:bodyPr>
          <a:lstStyle/>
          <a:p>
            <a:pPr algn="ctr">
              <a:lnSpc>
                <a:spcPts val="3079"/>
              </a:lnSpc>
            </a:pPr>
            <a:r>
              <a:rPr lang="en-US" sz="2199">
                <a:solidFill>
                  <a:srgbClr val="0C177B"/>
                </a:solidFill>
                <a:latin typeface="DM Serif Display"/>
                <a:ea typeface="DM Serif Display"/>
                <a:cs typeface="DM Serif Display"/>
                <a:sym typeface="DM Serif Display"/>
              </a:rPr>
              <a:t>cultural events</a:t>
            </a:r>
          </a:p>
        </p:txBody>
      </p:sp>
      <p:sp>
        <p:nvSpPr>
          <p:cNvPr name="TextBox 7" id="7"/>
          <p:cNvSpPr txBox="true"/>
          <p:nvPr/>
        </p:nvSpPr>
        <p:spPr>
          <a:xfrm rot="0">
            <a:off x="419180" y="1964706"/>
            <a:ext cx="2955335" cy="767715"/>
          </a:xfrm>
          <a:prstGeom prst="rect">
            <a:avLst/>
          </a:prstGeom>
        </p:spPr>
        <p:txBody>
          <a:bodyPr anchor="t" rtlCol="false" tIns="0" lIns="0" bIns="0" rIns="0">
            <a:spAutoFit/>
          </a:bodyPr>
          <a:lstStyle/>
          <a:p>
            <a:pPr algn="ctr">
              <a:lnSpc>
                <a:spcPts val="3079"/>
              </a:lnSpc>
            </a:pPr>
            <a:r>
              <a:rPr lang="en-US" sz="2199">
                <a:solidFill>
                  <a:srgbClr val="0C177B"/>
                </a:solidFill>
                <a:latin typeface="DM Serif Display"/>
                <a:ea typeface="DM Serif Display"/>
                <a:cs typeface="DM Serif Display"/>
                <a:sym typeface="DM Serif Display"/>
              </a:rPr>
              <a:t>Festival les 3 éléphants</a:t>
            </a:r>
          </a:p>
          <a:p>
            <a:pPr algn="ctr">
              <a:lnSpc>
                <a:spcPts val="1540"/>
              </a:lnSpc>
            </a:pPr>
            <a:r>
              <a:rPr lang="en-US" sz="1100" u="sng">
                <a:solidFill>
                  <a:srgbClr val="0C177B"/>
                </a:solidFill>
                <a:latin typeface="DM Serif Display"/>
                <a:ea typeface="DM Serif Display"/>
                <a:cs typeface="DM Serif Display"/>
                <a:sym typeface="DM Serif Display"/>
              </a:rPr>
              <a:t>https://www.youtube.com/watch?v=YBfWIvZn-_I</a:t>
            </a:r>
          </a:p>
        </p:txBody>
      </p:sp>
      <p:sp>
        <p:nvSpPr>
          <p:cNvPr name="TextBox 8" id="8"/>
          <p:cNvSpPr txBox="true"/>
          <p:nvPr/>
        </p:nvSpPr>
        <p:spPr>
          <a:xfrm rot="0">
            <a:off x="3653890" y="3428849"/>
            <a:ext cx="3649566" cy="577215"/>
          </a:xfrm>
          <a:prstGeom prst="rect">
            <a:avLst/>
          </a:prstGeom>
        </p:spPr>
        <p:txBody>
          <a:bodyPr anchor="t" rtlCol="false" tIns="0" lIns="0" bIns="0" rIns="0">
            <a:spAutoFit/>
          </a:bodyPr>
          <a:lstStyle/>
          <a:p>
            <a:pPr algn="ctr">
              <a:lnSpc>
                <a:spcPts val="3079"/>
              </a:lnSpc>
            </a:pPr>
            <a:r>
              <a:rPr lang="en-US" sz="2199">
                <a:solidFill>
                  <a:srgbClr val="0C177B"/>
                </a:solidFill>
                <a:latin typeface="DM Serif Display"/>
                <a:ea typeface="DM Serif Display"/>
                <a:cs typeface="DM Serif Display"/>
                <a:sym typeface="DM Serif Display"/>
              </a:rPr>
              <a:t>Festival le chainon manquant</a:t>
            </a:r>
          </a:p>
          <a:p>
            <a:pPr algn="ctr">
              <a:lnSpc>
                <a:spcPts val="1540"/>
              </a:lnSpc>
            </a:pPr>
            <a:r>
              <a:rPr lang="en-US" sz="1100" u="sng">
                <a:solidFill>
                  <a:srgbClr val="0C177B"/>
                </a:solidFill>
                <a:latin typeface="DM Serif Display"/>
                <a:ea typeface="DM Serif Display"/>
                <a:cs typeface="DM Serif Display"/>
                <a:sym typeface="DM Serif Display"/>
              </a:rPr>
              <a:t>https://www.youtube.com/watch?v=vDKbC267UAA</a:t>
            </a:r>
          </a:p>
        </p:txBody>
      </p:sp>
      <p:sp>
        <p:nvSpPr>
          <p:cNvPr name="TextBox 9" id="9"/>
          <p:cNvSpPr txBox="true"/>
          <p:nvPr/>
        </p:nvSpPr>
        <p:spPr>
          <a:xfrm rot="0">
            <a:off x="7506938" y="1964706"/>
            <a:ext cx="3054797" cy="767715"/>
          </a:xfrm>
          <a:prstGeom prst="rect">
            <a:avLst/>
          </a:prstGeom>
        </p:spPr>
        <p:txBody>
          <a:bodyPr anchor="t" rtlCol="false" tIns="0" lIns="0" bIns="0" rIns="0">
            <a:spAutoFit/>
          </a:bodyPr>
          <a:lstStyle/>
          <a:p>
            <a:pPr algn="ctr">
              <a:lnSpc>
                <a:spcPts val="3079"/>
              </a:lnSpc>
            </a:pPr>
            <a:r>
              <a:rPr lang="en-US" sz="2199">
                <a:solidFill>
                  <a:srgbClr val="0C177B"/>
                </a:solidFill>
                <a:latin typeface="DM Serif Display"/>
                <a:ea typeface="DM Serif Display"/>
                <a:cs typeface="DM Serif Display"/>
                <a:sym typeface="DM Serif Display"/>
              </a:rPr>
              <a:t>Les lumières de Laval</a:t>
            </a:r>
          </a:p>
          <a:p>
            <a:pPr algn="ctr">
              <a:lnSpc>
                <a:spcPts val="1540"/>
              </a:lnSpc>
            </a:pPr>
            <a:r>
              <a:rPr lang="en-US" sz="1100" u="sng">
                <a:solidFill>
                  <a:srgbClr val="0C177B"/>
                </a:solidFill>
                <a:latin typeface="DM Serif Display"/>
                <a:ea typeface="DM Serif Display"/>
                <a:cs typeface="DM Serif Display"/>
                <a:sym typeface="DM Serif Display"/>
                <a:hlinkClick r:id="rId5" tooltip="https://www.youtube.com/watch?v=kDZteDInwc0"/>
              </a:rPr>
              <a:t>https://www.youtube.com/watch?v=vDKbC267UAA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2264700" y="2320893"/>
            <a:ext cx="6162599" cy="3901418"/>
          </a:xfrm>
          <a:custGeom>
            <a:avLst/>
            <a:gdLst/>
            <a:ahLst/>
            <a:cxnLst/>
            <a:rect r="r" b="b" t="t" l="l"/>
            <a:pathLst>
              <a:path h="3901418" w="6162599">
                <a:moveTo>
                  <a:pt x="0" y="0"/>
                </a:moveTo>
                <a:lnTo>
                  <a:pt x="6162600" y="0"/>
                </a:lnTo>
                <a:lnTo>
                  <a:pt x="6162600" y="3901417"/>
                </a:lnTo>
                <a:lnTo>
                  <a:pt x="0" y="3901417"/>
                </a:lnTo>
                <a:lnTo>
                  <a:pt x="0" y="0"/>
                </a:lnTo>
                <a:close/>
              </a:path>
            </a:pathLst>
          </a:custGeom>
          <a:blipFill>
            <a:blip r:embed="rId2"/>
            <a:stretch>
              <a:fillRect l="0" t="0" r="0" b="0"/>
            </a:stretch>
          </a:blipFill>
        </p:spPr>
      </p:sp>
      <p:sp>
        <p:nvSpPr>
          <p:cNvPr name="TextBox 3" id="3"/>
          <p:cNvSpPr txBox="true"/>
          <p:nvPr/>
        </p:nvSpPr>
        <p:spPr>
          <a:xfrm rot="0">
            <a:off x="496193" y="700453"/>
            <a:ext cx="9699613"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About the accomodation</a:t>
            </a:r>
          </a:p>
        </p:txBody>
      </p:sp>
      <p:sp>
        <p:nvSpPr>
          <p:cNvPr name="TextBox 4" id="4"/>
          <p:cNvSpPr txBox="true"/>
          <p:nvPr/>
        </p:nvSpPr>
        <p:spPr>
          <a:xfrm rot="0">
            <a:off x="1606930" y="6443622"/>
            <a:ext cx="7478140" cy="701675"/>
          </a:xfrm>
          <a:prstGeom prst="rect">
            <a:avLst/>
          </a:prstGeom>
        </p:spPr>
        <p:txBody>
          <a:bodyPr anchor="t" rtlCol="false" tIns="0" lIns="0" bIns="0" rIns="0">
            <a:spAutoFit/>
          </a:bodyPr>
          <a:lstStyle/>
          <a:p>
            <a:pPr algn="ctr">
              <a:lnSpc>
                <a:spcPts val="2800"/>
              </a:lnSpc>
            </a:pPr>
            <a:r>
              <a:rPr lang="en-US" sz="2000">
                <a:solidFill>
                  <a:srgbClr val="0C177B"/>
                </a:solidFill>
                <a:latin typeface="DM Serif Display"/>
                <a:ea typeface="DM Serif Display"/>
                <a:cs typeface="DM Serif Display"/>
                <a:sym typeface="DM Serif Display"/>
              </a:rPr>
              <a:t>For young people aged between 16 and 30 (students, trainees, apprentices, volunteers, international language assistants...)</a:t>
            </a:r>
          </a:p>
        </p:txBody>
      </p:sp>
      <p:sp>
        <p:nvSpPr>
          <p:cNvPr name="TextBox 5" id="5"/>
          <p:cNvSpPr txBox="true"/>
          <p:nvPr/>
        </p:nvSpPr>
        <p:spPr>
          <a:xfrm rot="0">
            <a:off x="1166908" y="1416167"/>
            <a:ext cx="8358184" cy="521336"/>
          </a:xfrm>
          <a:prstGeom prst="rect">
            <a:avLst/>
          </a:prstGeom>
        </p:spPr>
        <p:txBody>
          <a:bodyPr anchor="t" rtlCol="false" tIns="0" lIns="0" bIns="0" rIns="0">
            <a:spAutoFit/>
          </a:bodyPr>
          <a:lstStyle/>
          <a:p>
            <a:pPr algn="just">
              <a:lnSpc>
                <a:spcPts val="4339"/>
              </a:lnSpc>
            </a:pPr>
            <a:r>
              <a:rPr lang="en-US" sz="3099">
                <a:solidFill>
                  <a:srgbClr val="0C177B"/>
                </a:solidFill>
                <a:latin typeface="DM Serif Display"/>
                <a:ea typeface="DM Serif Display"/>
                <a:cs typeface="DM Serif Display"/>
                <a:sym typeface="DM Serif Display"/>
              </a:rPr>
              <a:t>Habitat Jeunes - Résidence Pierre de Coubertin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343835" cy="4456143"/>
          </a:xfrm>
          <a:custGeom>
            <a:avLst/>
            <a:gdLst/>
            <a:ahLst/>
            <a:cxnLst/>
            <a:rect r="r" b="b" t="t" l="l"/>
            <a:pathLst>
              <a:path h="4456143" w="3343835">
                <a:moveTo>
                  <a:pt x="0" y="0"/>
                </a:moveTo>
                <a:lnTo>
                  <a:pt x="3343835" y="0"/>
                </a:lnTo>
                <a:lnTo>
                  <a:pt x="3343835" y="4456143"/>
                </a:lnTo>
                <a:lnTo>
                  <a:pt x="0" y="4456143"/>
                </a:lnTo>
                <a:lnTo>
                  <a:pt x="0" y="0"/>
                </a:lnTo>
                <a:close/>
              </a:path>
            </a:pathLst>
          </a:custGeom>
          <a:blipFill>
            <a:blip r:embed="rId2"/>
            <a:stretch>
              <a:fillRect l="0" t="0" r="0" b="0"/>
            </a:stretch>
          </a:blipFill>
        </p:spPr>
      </p:sp>
      <p:sp>
        <p:nvSpPr>
          <p:cNvPr name="Freeform 3" id="3"/>
          <p:cNvSpPr/>
          <p:nvPr/>
        </p:nvSpPr>
        <p:spPr>
          <a:xfrm flipH="false" flipV="false" rot="0">
            <a:off x="3671860" y="0"/>
            <a:ext cx="3348280" cy="4462081"/>
          </a:xfrm>
          <a:custGeom>
            <a:avLst/>
            <a:gdLst/>
            <a:ahLst/>
            <a:cxnLst/>
            <a:rect r="r" b="b" t="t" l="l"/>
            <a:pathLst>
              <a:path h="4462081" w="3348280">
                <a:moveTo>
                  <a:pt x="0" y="0"/>
                </a:moveTo>
                <a:lnTo>
                  <a:pt x="3348280" y="0"/>
                </a:lnTo>
                <a:lnTo>
                  <a:pt x="3348280" y="4462081"/>
                </a:lnTo>
                <a:lnTo>
                  <a:pt x="0" y="4462081"/>
                </a:lnTo>
                <a:lnTo>
                  <a:pt x="0" y="0"/>
                </a:lnTo>
                <a:close/>
              </a:path>
            </a:pathLst>
          </a:custGeom>
          <a:blipFill>
            <a:blip r:embed="rId3"/>
            <a:stretch>
              <a:fillRect l="0" t="0" r="0" b="0"/>
            </a:stretch>
          </a:blipFill>
        </p:spPr>
      </p:sp>
      <p:sp>
        <p:nvSpPr>
          <p:cNvPr name="Freeform 4" id="4"/>
          <p:cNvSpPr/>
          <p:nvPr/>
        </p:nvSpPr>
        <p:spPr>
          <a:xfrm flipH="false" flipV="false" rot="0">
            <a:off x="7343990" y="0"/>
            <a:ext cx="3341404" cy="4462081"/>
          </a:xfrm>
          <a:custGeom>
            <a:avLst/>
            <a:gdLst/>
            <a:ahLst/>
            <a:cxnLst/>
            <a:rect r="r" b="b" t="t" l="l"/>
            <a:pathLst>
              <a:path h="4462081" w="3341404">
                <a:moveTo>
                  <a:pt x="0" y="0"/>
                </a:moveTo>
                <a:lnTo>
                  <a:pt x="3341404" y="0"/>
                </a:lnTo>
                <a:lnTo>
                  <a:pt x="3341404" y="4462081"/>
                </a:lnTo>
                <a:lnTo>
                  <a:pt x="0" y="4462081"/>
                </a:lnTo>
                <a:lnTo>
                  <a:pt x="0" y="0"/>
                </a:lnTo>
                <a:close/>
              </a:path>
            </a:pathLst>
          </a:custGeom>
          <a:blipFill>
            <a:blip r:embed="rId4"/>
            <a:stretch>
              <a:fillRect l="0" t="0" r="0" b="0"/>
            </a:stretch>
          </a:blipFill>
        </p:spPr>
      </p:sp>
      <p:sp>
        <p:nvSpPr>
          <p:cNvPr name="TextBox 5" id="5"/>
          <p:cNvSpPr txBox="true"/>
          <p:nvPr/>
        </p:nvSpPr>
        <p:spPr>
          <a:xfrm rot="0">
            <a:off x="1155905" y="4822735"/>
            <a:ext cx="8665047" cy="2174875"/>
          </a:xfrm>
          <a:prstGeom prst="rect">
            <a:avLst/>
          </a:prstGeom>
        </p:spPr>
        <p:txBody>
          <a:bodyPr anchor="t" rtlCol="false" tIns="0" lIns="0" bIns="0" rIns="0">
            <a:spAutoFit/>
          </a:bodyPr>
          <a:lstStyle/>
          <a:p>
            <a:pPr algn="just"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No need to bring bed sheets, it is already included</a:t>
            </a:r>
          </a:p>
          <a:p>
            <a:pPr algn="just"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You need to bring towels</a:t>
            </a:r>
          </a:p>
          <a:p>
            <a:pPr algn="just"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There is a laundry room in the residence (5€ for washing and drying + getting the washing product)</a:t>
            </a:r>
          </a:p>
          <a:p>
            <a:pPr algn="just"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There are 2 appartments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745812" y="1739307"/>
            <a:ext cx="1799609" cy="1320658"/>
          </a:xfrm>
          <a:custGeom>
            <a:avLst/>
            <a:gdLst/>
            <a:ahLst/>
            <a:cxnLst/>
            <a:rect r="r" b="b" t="t" l="l"/>
            <a:pathLst>
              <a:path h="1320658" w="1799609">
                <a:moveTo>
                  <a:pt x="0" y="0"/>
                </a:moveTo>
                <a:lnTo>
                  <a:pt x="1799609" y="0"/>
                </a:lnTo>
                <a:lnTo>
                  <a:pt x="1799609" y="1320658"/>
                </a:lnTo>
                <a:lnTo>
                  <a:pt x="0" y="1320658"/>
                </a:lnTo>
                <a:lnTo>
                  <a:pt x="0" y="0"/>
                </a:lnTo>
                <a:close/>
              </a:path>
            </a:pathLst>
          </a:custGeom>
          <a:blipFill>
            <a:blip r:embed="rId2"/>
            <a:stretch>
              <a:fillRect l="0" t="0" r="-217050" b="-245388"/>
            </a:stretch>
          </a:blipFill>
        </p:spPr>
      </p:sp>
      <p:sp>
        <p:nvSpPr>
          <p:cNvPr name="Freeform 3" id="3"/>
          <p:cNvSpPr/>
          <p:nvPr/>
        </p:nvSpPr>
        <p:spPr>
          <a:xfrm flipH="false" flipV="false" rot="0">
            <a:off x="3183622" y="1739307"/>
            <a:ext cx="1934126" cy="1320658"/>
          </a:xfrm>
          <a:custGeom>
            <a:avLst/>
            <a:gdLst/>
            <a:ahLst/>
            <a:cxnLst/>
            <a:rect r="r" b="b" t="t" l="l"/>
            <a:pathLst>
              <a:path h="1320658" w="1934126">
                <a:moveTo>
                  <a:pt x="0" y="0"/>
                </a:moveTo>
                <a:lnTo>
                  <a:pt x="1934126" y="0"/>
                </a:lnTo>
                <a:lnTo>
                  <a:pt x="1934126" y="1320658"/>
                </a:lnTo>
                <a:lnTo>
                  <a:pt x="0" y="1320658"/>
                </a:lnTo>
                <a:lnTo>
                  <a:pt x="0" y="0"/>
                </a:lnTo>
                <a:close/>
              </a:path>
            </a:pathLst>
          </a:custGeom>
          <a:blipFill>
            <a:blip r:embed="rId2"/>
            <a:stretch>
              <a:fillRect l="-93008" t="0" r="-99613" b="-242604"/>
            </a:stretch>
          </a:blipFill>
        </p:spPr>
      </p:sp>
      <p:sp>
        <p:nvSpPr>
          <p:cNvPr name="Freeform 4" id="4"/>
          <p:cNvSpPr/>
          <p:nvPr/>
        </p:nvSpPr>
        <p:spPr>
          <a:xfrm flipH="false" flipV="false" rot="0">
            <a:off x="5628656" y="1739307"/>
            <a:ext cx="1926642" cy="1320658"/>
          </a:xfrm>
          <a:custGeom>
            <a:avLst/>
            <a:gdLst/>
            <a:ahLst/>
            <a:cxnLst/>
            <a:rect r="r" b="b" t="t" l="l"/>
            <a:pathLst>
              <a:path h="1320658" w="1926642">
                <a:moveTo>
                  <a:pt x="0" y="0"/>
                </a:moveTo>
                <a:lnTo>
                  <a:pt x="1926642" y="0"/>
                </a:lnTo>
                <a:lnTo>
                  <a:pt x="1926642" y="1320658"/>
                </a:lnTo>
                <a:lnTo>
                  <a:pt x="0" y="1320658"/>
                </a:lnTo>
                <a:lnTo>
                  <a:pt x="0" y="0"/>
                </a:lnTo>
                <a:close/>
              </a:path>
            </a:pathLst>
          </a:custGeom>
          <a:blipFill>
            <a:blip r:embed="rId2"/>
            <a:stretch>
              <a:fillRect l="-193758" t="0" r="0" b="-242604"/>
            </a:stretch>
          </a:blipFill>
        </p:spPr>
      </p:sp>
      <p:sp>
        <p:nvSpPr>
          <p:cNvPr name="Freeform 5" id="5"/>
          <p:cNvSpPr/>
          <p:nvPr/>
        </p:nvSpPr>
        <p:spPr>
          <a:xfrm flipH="false" flipV="false" rot="0">
            <a:off x="8212463" y="1739307"/>
            <a:ext cx="1785104" cy="1320658"/>
          </a:xfrm>
          <a:custGeom>
            <a:avLst/>
            <a:gdLst/>
            <a:ahLst/>
            <a:cxnLst/>
            <a:rect r="r" b="b" t="t" l="l"/>
            <a:pathLst>
              <a:path h="1320658" w="1785104">
                <a:moveTo>
                  <a:pt x="0" y="0"/>
                </a:moveTo>
                <a:lnTo>
                  <a:pt x="1785104" y="0"/>
                </a:lnTo>
                <a:lnTo>
                  <a:pt x="1785104" y="1320658"/>
                </a:lnTo>
                <a:lnTo>
                  <a:pt x="0" y="1320658"/>
                </a:lnTo>
                <a:lnTo>
                  <a:pt x="0" y="0"/>
                </a:lnTo>
                <a:close/>
              </a:path>
            </a:pathLst>
          </a:custGeom>
          <a:blipFill>
            <a:blip r:embed="rId2"/>
            <a:stretch>
              <a:fillRect l="0" t="-120093" r="-217050" b="-122511"/>
            </a:stretch>
          </a:blipFill>
        </p:spPr>
      </p:sp>
      <p:sp>
        <p:nvSpPr>
          <p:cNvPr name="Freeform 6" id="6"/>
          <p:cNvSpPr/>
          <p:nvPr/>
        </p:nvSpPr>
        <p:spPr>
          <a:xfrm flipH="false" flipV="false" rot="0">
            <a:off x="781689" y="3518413"/>
            <a:ext cx="1878724" cy="1273374"/>
          </a:xfrm>
          <a:custGeom>
            <a:avLst/>
            <a:gdLst/>
            <a:ahLst/>
            <a:cxnLst/>
            <a:rect r="r" b="b" t="t" l="l"/>
            <a:pathLst>
              <a:path h="1273374" w="1878724">
                <a:moveTo>
                  <a:pt x="0" y="0"/>
                </a:moveTo>
                <a:lnTo>
                  <a:pt x="1878724" y="0"/>
                </a:lnTo>
                <a:lnTo>
                  <a:pt x="1878724" y="1273375"/>
                </a:lnTo>
                <a:lnTo>
                  <a:pt x="0" y="1273375"/>
                </a:lnTo>
                <a:lnTo>
                  <a:pt x="0" y="0"/>
                </a:lnTo>
                <a:close/>
              </a:path>
            </a:pathLst>
          </a:custGeom>
          <a:blipFill>
            <a:blip r:embed="rId2"/>
            <a:stretch>
              <a:fillRect l="-197662" t="-123894" r="0" b="-127198"/>
            </a:stretch>
          </a:blipFill>
        </p:spPr>
      </p:sp>
      <p:sp>
        <p:nvSpPr>
          <p:cNvPr name="Freeform 7" id="7"/>
          <p:cNvSpPr/>
          <p:nvPr/>
        </p:nvSpPr>
        <p:spPr>
          <a:xfrm flipH="false" flipV="false" rot="0">
            <a:off x="3214948" y="3530169"/>
            <a:ext cx="1922645" cy="1273374"/>
          </a:xfrm>
          <a:custGeom>
            <a:avLst/>
            <a:gdLst/>
            <a:ahLst/>
            <a:cxnLst/>
            <a:rect r="r" b="b" t="t" l="l"/>
            <a:pathLst>
              <a:path h="1273374" w="1922645">
                <a:moveTo>
                  <a:pt x="0" y="0"/>
                </a:moveTo>
                <a:lnTo>
                  <a:pt x="1922646" y="0"/>
                </a:lnTo>
                <a:lnTo>
                  <a:pt x="1922646" y="1273374"/>
                </a:lnTo>
                <a:lnTo>
                  <a:pt x="0" y="1273374"/>
                </a:lnTo>
                <a:lnTo>
                  <a:pt x="0" y="0"/>
                </a:lnTo>
                <a:close/>
              </a:path>
            </a:pathLst>
          </a:custGeom>
          <a:blipFill>
            <a:blip r:embed="rId2"/>
            <a:stretch>
              <a:fillRect l="0" t="-267398" r="-217050" b="-15305"/>
            </a:stretch>
          </a:blipFill>
        </p:spPr>
      </p:sp>
      <p:sp>
        <p:nvSpPr>
          <p:cNvPr name="Freeform 8" id="8"/>
          <p:cNvSpPr/>
          <p:nvPr/>
        </p:nvSpPr>
        <p:spPr>
          <a:xfrm flipH="false" flipV="false" rot="0">
            <a:off x="5573987" y="3534861"/>
            <a:ext cx="2107736" cy="1268682"/>
          </a:xfrm>
          <a:custGeom>
            <a:avLst/>
            <a:gdLst/>
            <a:ahLst/>
            <a:cxnLst/>
            <a:rect r="r" b="b" t="t" l="l"/>
            <a:pathLst>
              <a:path h="1268682" w="2107736">
                <a:moveTo>
                  <a:pt x="0" y="0"/>
                </a:moveTo>
                <a:lnTo>
                  <a:pt x="2107736" y="0"/>
                </a:lnTo>
                <a:lnTo>
                  <a:pt x="2107736" y="1268682"/>
                </a:lnTo>
                <a:lnTo>
                  <a:pt x="0" y="1268682"/>
                </a:lnTo>
                <a:lnTo>
                  <a:pt x="0" y="0"/>
                </a:lnTo>
                <a:close/>
              </a:path>
            </a:pathLst>
          </a:custGeom>
          <a:blipFill>
            <a:blip r:embed="rId2"/>
            <a:stretch>
              <a:fillRect l="-92160" t="-273218" r="-101265" b="-16503"/>
            </a:stretch>
          </a:blipFill>
        </p:spPr>
      </p:sp>
      <p:sp>
        <p:nvSpPr>
          <p:cNvPr name="Freeform 9" id="9"/>
          <p:cNvSpPr/>
          <p:nvPr/>
        </p:nvSpPr>
        <p:spPr>
          <a:xfrm flipH="false" flipV="false" rot="0">
            <a:off x="8165549" y="3534861"/>
            <a:ext cx="1950685" cy="1268682"/>
          </a:xfrm>
          <a:custGeom>
            <a:avLst/>
            <a:gdLst/>
            <a:ahLst/>
            <a:cxnLst/>
            <a:rect r="r" b="b" t="t" l="l"/>
            <a:pathLst>
              <a:path h="1268682" w="1950685">
                <a:moveTo>
                  <a:pt x="0" y="0"/>
                </a:moveTo>
                <a:lnTo>
                  <a:pt x="1950686" y="0"/>
                </a:lnTo>
                <a:lnTo>
                  <a:pt x="1950686" y="1268682"/>
                </a:lnTo>
                <a:lnTo>
                  <a:pt x="0" y="1268682"/>
                </a:lnTo>
                <a:lnTo>
                  <a:pt x="0" y="0"/>
                </a:lnTo>
                <a:close/>
              </a:path>
            </a:pathLst>
          </a:custGeom>
          <a:blipFill>
            <a:blip r:embed="rId3"/>
            <a:stretch>
              <a:fillRect l="0" t="-37419" r="-59342" b="-46521"/>
            </a:stretch>
          </a:blipFill>
        </p:spPr>
      </p:sp>
      <p:sp>
        <p:nvSpPr>
          <p:cNvPr name="Freeform 10" id="10"/>
          <p:cNvSpPr/>
          <p:nvPr/>
        </p:nvSpPr>
        <p:spPr>
          <a:xfrm flipH="false" flipV="false" rot="0">
            <a:off x="631817" y="5451877"/>
            <a:ext cx="1740353" cy="1256927"/>
          </a:xfrm>
          <a:custGeom>
            <a:avLst/>
            <a:gdLst/>
            <a:ahLst/>
            <a:cxnLst/>
            <a:rect r="r" b="b" t="t" l="l"/>
            <a:pathLst>
              <a:path h="1256927" w="1740353">
                <a:moveTo>
                  <a:pt x="0" y="0"/>
                </a:moveTo>
                <a:lnTo>
                  <a:pt x="1740353" y="0"/>
                </a:lnTo>
                <a:lnTo>
                  <a:pt x="1740353" y="1256927"/>
                </a:lnTo>
                <a:lnTo>
                  <a:pt x="0" y="1256927"/>
                </a:lnTo>
                <a:lnTo>
                  <a:pt x="0" y="0"/>
                </a:lnTo>
                <a:close/>
              </a:path>
            </a:pathLst>
          </a:custGeom>
          <a:blipFill>
            <a:blip r:embed="rId4"/>
            <a:stretch>
              <a:fillRect l="0" t="-17497" r="0" b="-25345"/>
            </a:stretch>
          </a:blipFill>
        </p:spPr>
      </p:sp>
      <p:sp>
        <p:nvSpPr>
          <p:cNvPr name="Freeform 11" id="11"/>
          <p:cNvSpPr/>
          <p:nvPr/>
        </p:nvSpPr>
        <p:spPr>
          <a:xfrm flipH="false" flipV="false" rot="0">
            <a:off x="3083282" y="5462134"/>
            <a:ext cx="1847560" cy="1256927"/>
          </a:xfrm>
          <a:custGeom>
            <a:avLst/>
            <a:gdLst/>
            <a:ahLst/>
            <a:cxnLst/>
            <a:rect r="r" b="b" t="t" l="l"/>
            <a:pathLst>
              <a:path h="1256927" w="1847560">
                <a:moveTo>
                  <a:pt x="0" y="0"/>
                </a:moveTo>
                <a:lnTo>
                  <a:pt x="1847560" y="0"/>
                </a:lnTo>
                <a:lnTo>
                  <a:pt x="1847560" y="1256927"/>
                </a:lnTo>
                <a:lnTo>
                  <a:pt x="0" y="1256927"/>
                </a:lnTo>
                <a:lnTo>
                  <a:pt x="0" y="0"/>
                </a:lnTo>
                <a:close/>
              </a:path>
            </a:pathLst>
          </a:custGeom>
          <a:blipFill>
            <a:blip r:embed="rId5"/>
            <a:stretch>
              <a:fillRect l="0" t="-67893" r="0" b="-158517"/>
            </a:stretch>
          </a:blipFill>
        </p:spPr>
      </p:sp>
      <p:grpSp>
        <p:nvGrpSpPr>
          <p:cNvPr name="Group 12" id="12"/>
          <p:cNvGrpSpPr/>
          <p:nvPr/>
        </p:nvGrpSpPr>
        <p:grpSpPr>
          <a:xfrm rot="0">
            <a:off x="5742317" y="5462134"/>
            <a:ext cx="1412075" cy="1236413"/>
            <a:chOff x="0" y="0"/>
            <a:chExt cx="1882767" cy="1648551"/>
          </a:xfrm>
        </p:grpSpPr>
        <p:sp>
          <p:nvSpPr>
            <p:cNvPr name="Freeform 13" id="13"/>
            <p:cNvSpPr/>
            <p:nvPr/>
          </p:nvSpPr>
          <p:spPr>
            <a:xfrm flipH="false" flipV="false" rot="0">
              <a:off x="0" y="0"/>
              <a:ext cx="960139" cy="1648551"/>
            </a:xfrm>
            <a:custGeom>
              <a:avLst/>
              <a:gdLst/>
              <a:ahLst/>
              <a:cxnLst/>
              <a:rect r="r" b="b" t="t" l="l"/>
              <a:pathLst>
                <a:path h="1648551" w="960139">
                  <a:moveTo>
                    <a:pt x="0" y="0"/>
                  </a:moveTo>
                  <a:lnTo>
                    <a:pt x="960139" y="0"/>
                  </a:lnTo>
                  <a:lnTo>
                    <a:pt x="960139" y="1648551"/>
                  </a:lnTo>
                  <a:lnTo>
                    <a:pt x="0" y="1648551"/>
                  </a:lnTo>
                  <a:lnTo>
                    <a:pt x="0" y="0"/>
                  </a:lnTo>
                  <a:close/>
                </a:path>
              </a:pathLst>
            </a:custGeom>
            <a:blipFill>
              <a:blip r:embed="rId6"/>
              <a:stretch>
                <a:fillRect l="-19063" t="-29255" r="-176843" b="0"/>
              </a:stretch>
            </a:blipFill>
          </p:spPr>
        </p:sp>
        <p:sp>
          <p:nvSpPr>
            <p:cNvPr name="Freeform 14" id="14"/>
            <p:cNvSpPr/>
            <p:nvPr/>
          </p:nvSpPr>
          <p:spPr>
            <a:xfrm flipH="false" flipV="false" rot="0">
              <a:off x="960139" y="0"/>
              <a:ext cx="922628" cy="1648551"/>
            </a:xfrm>
            <a:custGeom>
              <a:avLst/>
              <a:gdLst/>
              <a:ahLst/>
              <a:cxnLst/>
              <a:rect r="r" b="b" t="t" l="l"/>
              <a:pathLst>
                <a:path h="1648551" w="922628">
                  <a:moveTo>
                    <a:pt x="0" y="0"/>
                  </a:moveTo>
                  <a:lnTo>
                    <a:pt x="922628" y="0"/>
                  </a:lnTo>
                  <a:lnTo>
                    <a:pt x="922628" y="1648551"/>
                  </a:lnTo>
                  <a:lnTo>
                    <a:pt x="0" y="1648551"/>
                  </a:lnTo>
                  <a:lnTo>
                    <a:pt x="0" y="0"/>
                  </a:lnTo>
                  <a:close/>
                </a:path>
              </a:pathLst>
            </a:custGeom>
            <a:blipFill>
              <a:blip r:embed="rId6"/>
              <a:stretch>
                <a:fillRect l="-168738" t="-29255" r="-39199" b="0"/>
              </a:stretch>
            </a:blipFill>
          </p:spPr>
        </p:sp>
      </p:grpSp>
      <p:sp>
        <p:nvSpPr>
          <p:cNvPr name="Freeform 15" id="15"/>
          <p:cNvSpPr/>
          <p:nvPr/>
        </p:nvSpPr>
        <p:spPr>
          <a:xfrm flipH="false" flipV="false" rot="0">
            <a:off x="8126365" y="5462134"/>
            <a:ext cx="1810370" cy="1236413"/>
          </a:xfrm>
          <a:custGeom>
            <a:avLst/>
            <a:gdLst/>
            <a:ahLst/>
            <a:cxnLst/>
            <a:rect r="r" b="b" t="t" l="l"/>
            <a:pathLst>
              <a:path h="1236413" w="1810370">
                <a:moveTo>
                  <a:pt x="0" y="0"/>
                </a:moveTo>
                <a:lnTo>
                  <a:pt x="1810370" y="0"/>
                </a:lnTo>
                <a:lnTo>
                  <a:pt x="1810370" y="1236414"/>
                </a:lnTo>
                <a:lnTo>
                  <a:pt x="0" y="1236414"/>
                </a:lnTo>
                <a:lnTo>
                  <a:pt x="0" y="0"/>
                </a:lnTo>
                <a:close/>
              </a:path>
            </a:pathLst>
          </a:custGeom>
          <a:blipFill>
            <a:blip r:embed="rId7"/>
            <a:stretch>
              <a:fillRect l="0" t="-18156" r="-7595" b="0"/>
            </a:stretch>
          </a:blipFill>
        </p:spPr>
      </p:sp>
      <p:sp>
        <p:nvSpPr>
          <p:cNvPr name="TextBox 16" id="16"/>
          <p:cNvSpPr txBox="true"/>
          <p:nvPr/>
        </p:nvSpPr>
        <p:spPr>
          <a:xfrm rot="0">
            <a:off x="1545736" y="480102"/>
            <a:ext cx="7342291" cy="1011555"/>
          </a:xfrm>
          <a:prstGeom prst="rect">
            <a:avLst/>
          </a:prstGeom>
        </p:spPr>
        <p:txBody>
          <a:bodyPr anchor="t" rtlCol="false" tIns="0" lIns="0" bIns="0" rIns="0">
            <a:spAutoFit/>
          </a:bodyPr>
          <a:lstStyle/>
          <a:p>
            <a:pPr algn="ctr">
              <a:lnSpc>
                <a:spcPts val="3959"/>
              </a:lnSpc>
            </a:pPr>
            <a:r>
              <a:rPr lang="en-US" sz="3999">
                <a:solidFill>
                  <a:srgbClr val="0C177B"/>
                </a:solidFill>
                <a:latin typeface="DM Serif Display"/>
                <a:ea typeface="DM Serif Display"/>
                <a:cs typeface="DM Serif Display"/>
                <a:sym typeface="DM Serif Display"/>
              </a:rPr>
              <a:t>Our previous Ambassadors of Europe and mobility</a:t>
            </a:r>
          </a:p>
        </p:txBody>
      </p:sp>
      <p:sp>
        <p:nvSpPr>
          <p:cNvPr name="TextBox 17" id="17"/>
          <p:cNvSpPr txBox="true"/>
          <p:nvPr/>
        </p:nvSpPr>
        <p:spPr>
          <a:xfrm rot="0">
            <a:off x="865162" y="3108204"/>
            <a:ext cx="1560909" cy="181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2011 : Meelimari (Estonia)</a:t>
            </a:r>
          </a:p>
        </p:txBody>
      </p:sp>
      <p:sp>
        <p:nvSpPr>
          <p:cNvPr name="TextBox 18" id="18"/>
          <p:cNvSpPr txBox="true"/>
          <p:nvPr/>
        </p:nvSpPr>
        <p:spPr>
          <a:xfrm rot="0">
            <a:off x="3347831" y="3108204"/>
            <a:ext cx="1605707" cy="181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2014 : Magdalena (Poland)</a:t>
            </a:r>
          </a:p>
        </p:txBody>
      </p:sp>
      <p:sp>
        <p:nvSpPr>
          <p:cNvPr name="TextBox 19" id="19"/>
          <p:cNvSpPr txBox="true"/>
          <p:nvPr/>
        </p:nvSpPr>
        <p:spPr>
          <a:xfrm rot="0">
            <a:off x="5852450" y="3108204"/>
            <a:ext cx="1479054" cy="181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2015 : Iuliana (Romania)</a:t>
            </a:r>
          </a:p>
        </p:txBody>
      </p:sp>
      <p:sp>
        <p:nvSpPr>
          <p:cNvPr name="TextBox 20" id="20"/>
          <p:cNvSpPr txBox="true"/>
          <p:nvPr/>
        </p:nvSpPr>
        <p:spPr>
          <a:xfrm rot="0">
            <a:off x="8417205" y="3108204"/>
            <a:ext cx="1375618" cy="181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2015/16 : Edit (Austria)</a:t>
            </a:r>
          </a:p>
        </p:txBody>
      </p:sp>
      <p:sp>
        <p:nvSpPr>
          <p:cNvPr name="TextBox 21" id="21"/>
          <p:cNvSpPr txBox="true"/>
          <p:nvPr/>
        </p:nvSpPr>
        <p:spPr>
          <a:xfrm rot="0">
            <a:off x="3109184" y="4851168"/>
            <a:ext cx="2107697" cy="3721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2017/18 : Aranza (Germany), Evelina (Lituania)</a:t>
            </a:r>
          </a:p>
        </p:txBody>
      </p:sp>
      <p:sp>
        <p:nvSpPr>
          <p:cNvPr name="TextBox 22" id="22"/>
          <p:cNvSpPr txBox="true"/>
          <p:nvPr/>
        </p:nvSpPr>
        <p:spPr>
          <a:xfrm rot="0">
            <a:off x="5663597" y="4851168"/>
            <a:ext cx="1914341" cy="3721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2018/19 : Clara (Spain), Andreas (Austria)</a:t>
            </a:r>
          </a:p>
        </p:txBody>
      </p:sp>
      <p:sp>
        <p:nvSpPr>
          <p:cNvPr name="TextBox 23" id="23"/>
          <p:cNvSpPr txBox="true"/>
          <p:nvPr/>
        </p:nvSpPr>
        <p:spPr>
          <a:xfrm rot="0">
            <a:off x="7798231" y="4851168"/>
            <a:ext cx="2658845" cy="3721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2020/21: Sarah (Ireland), Aileen (Germany), Doortje (Netherlands)</a:t>
            </a:r>
          </a:p>
        </p:txBody>
      </p:sp>
      <p:sp>
        <p:nvSpPr>
          <p:cNvPr name="TextBox 24" id="24"/>
          <p:cNvSpPr txBox="true"/>
          <p:nvPr/>
        </p:nvSpPr>
        <p:spPr>
          <a:xfrm rot="0">
            <a:off x="562798" y="6775479"/>
            <a:ext cx="1919056" cy="562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2021/22 : Fani (Greece), Ziede (Lituania), Lea (Germany), Vicente (Spain)</a:t>
            </a:r>
          </a:p>
        </p:txBody>
      </p:sp>
      <p:sp>
        <p:nvSpPr>
          <p:cNvPr name="TextBox 25" id="25"/>
          <p:cNvSpPr txBox="true"/>
          <p:nvPr/>
        </p:nvSpPr>
        <p:spPr>
          <a:xfrm rot="0">
            <a:off x="3132022" y="6776211"/>
            <a:ext cx="1770162" cy="3721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2022/23 : Paola (Italy), Alina </a:t>
            </a:r>
          </a:p>
          <a:p>
            <a:pPr algn="ctr">
              <a:lnSpc>
                <a:spcPts val="1540"/>
              </a:lnSpc>
            </a:pPr>
            <a:r>
              <a:rPr lang="en-US" sz="1100">
                <a:solidFill>
                  <a:srgbClr val="0C177B"/>
                </a:solidFill>
                <a:latin typeface="DM Serif Display"/>
                <a:ea typeface="DM Serif Display"/>
                <a:cs typeface="DM Serif Display"/>
                <a:sym typeface="DM Serif Display"/>
              </a:rPr>
              <a:t>(Austria), Carla (Italie)</a:t>
            </a:r>
          </a:p>
        </p:txBody>
      </p:sp>
      <p:sp>
        <p:nvSpPr>
          <p:cNvPr name="TextBox 26" id="26"/>
          <p:cNvSpPr txBox="true"/>
          <p:nvPr/>
        </p:nvSpPr>
        <p:spPr>
          <a:xfrm rot="0">
            <a:off x="839060" y="4851168"/>
            <a:ext cx="1658392" cy="181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2016/17 : Marisa (Germany)</a:t>
            </a:r>
          </a:p>
        </p:txBody>
      </p:sp>
      <p:sp>
        <p:nvSpPr>
          <p:cNvPr name="TextBox 27" id="27"/>
          <p:cNvSpPr txBox="true"/>
          <p:nvPr/>
        </p:nvSpPr>
        <p:spPr>
          <a:xfrm rot="0">
            <a:off x="5554085" y="6755698"/>
            <a:ext cx="2011561" cy="562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2023/24 : Josefina (Spain), Sarah</a:t>
            </a:r>
          </a:p>
          <a:p>
            <a:pPr algn="ctr">
              <a:lnSpc>
                <a:spcPts val="1540"/>
              </a:lnSpc>
            </a:pPr>
            <a:r>
              <a:rPr lang="en-US" sz="1100">
                <a:solidFill>
                  <a:srgbClr val="0C177B"/>
                </a:solidFill>
                <a:latin typeface="DM Serif Display"/>
                <a:ea typeface="DM Serif Display"/>
                <a:cs typeface="DM Serif Display"/>
                <a:sym typeface="DM Serif Display"/>
              </a:rPr>
              <a:t>(Germany), Melita (greece), </a:t>
            </a:r>
          </a:p>
          <a:p>
            <a:pPr algn="ctr">
              <a:lnSpc>
                <a:spcPts val="1540"/>
              </a:lnSpc>
            </a:pPr>
            <a:r>
              <a:rPr lang="en-US" sz="1100">
                <a:solidFill>
                  <a:srgbClr val="0C177B"/>
                </a:solidFill>
                <a:latin typeface="DM Serif Display"/>
                <a:ea typeface="DM Serif Display"/>
                <a:cs typeface="DM Serif Display"/>
                <a:sym typeface="DM Serif Display"/>
              </a:rPr>
              <a:t>Irem (Turkey)</a:t>
            </a:r>
          </a:p>
        </p:txBody>
      </p:sp>
      <p:sp>
        <p:nvSpPr>
          <p:cNvPr name="TextBox 28" id="28"/>
          <p:cNvSpPr txBox="true"/>
          <p:nvPr/>
        </p:nvSpPr>
        <p:spPr>
          <a:xfrm rot="0">
            <a:off x="7882519" y="6746173"/>
            <a:ext cx="2298062" cy="562609"/>
          </a:xfrm>
          <a:prstGeom prst="rect">
            <a:avLst/>
          </a:prstGeom>
        </p:spPr>
        <p:txBody>
          <a:bodyPr anchor="t" rtlCol="false" tIns="0" lIns="0" bIns="0" rIns="0">
            <a:spAutoFit/>
          </a:bodyPr>
          <a:lstStyle/>
          <a:p>
            <a:pPr algn="ctr">
              <a:lnSpc>
                <a:spcPts val="1540"/>
              </a:lnSpc>
            </a:pPr>
            <a:r>
              <a:rPr lang="en-US" sz="1100">
                <a:solidFill>
                  <a:srgbClr val="0C177B"/>
                </a:solidFill>
                <a:latin typeface="DM Serif Display"/>
                <a:ea typeface="DM Serif Display"/>
                <a:cs typeface="DM Serif Display"/>
                <a:sym typeface="DM Serif Display"/>
              </a:rPr>
              <a:t>2024/25 : Giulia (Italy), José (Spain), Alba (Spain), Jytte (Germany), Luca (Hungary), Elena (Italie)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5697647" y="-542771"/>
            <a:ext cx="5541547" cy="4703451"/>
          </a:xfrm>
          <a:custGeom>
            <a:avLst/>
            <a:gdLst/>
            <a:ahLst/>
            <a:cxnLst/>
            <a:rect r="r" b="b" t="t" l="l"/>
            <a:pathLst>
              <a:path h="4703451" w="5541547">
                <a:moveTo>
                  <a:pt x="0" y="0"/>
                </a:moveTo>
                <a:lnTo>
                  <a:pt x="5541546" y="0"/>
                </a:lnTo>
                <a:lnTo>
                  <a:pt x="5541546" y="4703451"/>
                </a:lnTo>
                <a:lnTo>
                  <a:pt x="0" y="4703451"/>
                </a:lnTo>
                <a:lnTo>
                  <a:pt x="0" y="0"/>
                </a:lnTo>
                <a:close/>
              </a:path>
            </a:pathLst>
          </a:custGeom>
          <a:blipFill>
            <a:blip r:embed="rId2">
              <a:alphaModFix amt="4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547" y="-143820"/>
            <a:ext cx="5541547" cy="4703451"/>
          </a:xfrm>
          <a:custGeom>
            <a:avLst/>
            <a:gdLst/>
            <a:ahLst/>
            <a:cxnLst/>
            <a:rect r="r" b="b" t="t" l="l"/>
            <a:pathLst>
              <a:path h="4703451" w="5541547">
                <a:moveTo>
                  <a:pt x="0" y="0"/>
                </a:moveTo>
                <a:lnTo>
                  <a:pt x="5541547" y="0"/>
                </a:lnTo>
                <a:lnTo>
                  <a:pt x="5541547" y="4703451"/>
                </a:lnTo>
                <a:lnTo>
                  <a:pt x="0" y="4703451"/>
                </a:lnTo>
                <a:lnTo>
                  <a:pt x="0" y="0"/>
                </a:lnTo>
                <a:close/>
              </a:path>
            </a:pathLst>
          </a:custGeom>
          <a:blipFill>
            <a:blip r:embed="rId2">
              <a:alphaModFix amt="40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7490785" y="639579"/>
            <a:ext cx="2842769" cy="2573631"/>
            <a:chOff x="0" y="0"/>
            <a:chExt cx="5580380" cy="5052060"/>
          </a:xfrm>
        </p:grpSpPr>
        <p:sp>
          <p:nvSpPr>
            <p:cNvPr name="Freeform 5" id="5"/>
            <p:cNvSpPr/>
            <p:nvPr/>
          </p:nvSpPr>
          <p:spPr>
            <a:xfrm flipH="false" flipV="false" rot="0">
              <a:off x="-705" y="-225"/>
              <a:ext cx="5580557" cy="5052325"/>
            </a:xfrm>
            <a:custGeom>
              <a:avLst/>
              <a:gdLst/>
              <a:ahLst/>
              <a:cxnLst/>
              <a:rect r="r" b="b" t="t" l="l"/>
              <a:pathLst>
                <a:path h="5052325" w="5580557">
                  <a:moveTo>
                    <a:pt x="4709865" y="382495"/>
                  </a:moveTo>
                  <a:cubicBezTo>
                    <a:pt x="3938975" y="-21365"/>
                    <a:pt x="3222695" y="439645"/>
                    <a:pt x="2649925" y="439645"/>
                  </a:cubicBezTo>
                  <a:cubicBezTo>
                    <a:pt x="2205425" y="439645"/>
                    <a:pt x="1367225" y="-672875"/>
                    <a:pt x="366465" y="641575"/>
                  </a:cubicBezTo>
                  <a:cubicBezTo>
                    <a:pt x="-634295" y="1956025"/>
                    <a:pt x="612845" y="3193005"/>
                    <a:pt x="1734255" y="4273775"/>
                  </a:cubicBezTo>
                  <a:cubicBezTo>
                    <a:pt x="2855665" y="5354545"/>
                    <a:pt x="4379665" y="5336765"/>
                    <a:pt x="5259775" y="4052795"/>
                  </a:cubicBezTo>
                  <a:cubicBezTo>
                    <a:pt x="5854135" y="3186655"/>
                    <a:pt x="5595055" y="847315"/>
                    <a:pt x="4709865" y="382495"/>
                  </a:cubicBezTo>
                  <a:close/>
                </a:path>
              </a:pathLst>
            </a:custGeom>
            <a:blipFill>
              <a:blip r:embed="rId4"/>
              <a:stretch>
                <a:fillRect l="-30426" t="0" r="-30426" b="0"/>
              </a:stretch>
            </a:blipFill>
            <a:ln w="19050" cap="sq">
              <a:solidFill>
                <a:srgbClr val="FFFFFF"/>
              </a:solidFill>
              <a:prstDash val="solid"/>
              <a:miter/>
            </a:ln>
          </p:spPr>
        </p:sp>
      </p:grpSp>
      <p:sp>
        <p:nvSpPr>
          <p:cNvPr name="Freeform 6" id="6"/>
          <p:cNvSpPr/>
          <p:nvPr/>
        </p:nvSpPr>
        <p:spPr>
          <a:xfrm flipH="false" flipV="false" rot="0">
            <a:off x="61590" y="4559631"/>
            <a:ext cx="5541547" cy="4703451"/>
          </a:xfrm>
          <a:custGeom>
            <a:avLst/>
            <a:gdLst/>
            <a:ahLst/>
            <a:cxnLst/>
            <a:rect r="r" b="b" t="t" l="l"/>
            <a:pathLst>
              <a:path h="4703451" w="5541547">
                <a:moveTo>
                  <a:pt x="0" y="0"/>
                </a:moveTo>
                <a:lnTo>
                  <a:pt x="5541547" y="0"/>
                </a:lnTo>
                <a:lnTo>
                  <a:pt x="5541547" y="4703451"/>
                </a:lnTo>
                <a:lnTo>
                  <a:pt x="0" y="4703451"/>
                </a:lnTo>
                <a:lnTo>
                  <a:pt x="0" y="0"/>
                </a:lnTo>
                <a:close/>
              </a:path>
            </a:pathLst>
          </a:custGeom>
          <a:blipFill>
            <a:blip r:embed="rId2">
              <a:alphaModFix amt="40000"/>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4083014" y="2694180"/>
            <a:ext cx="2852454" cy="2859577"/>
            <a:chOff x="0" y="0"/>
            <a:chExt cx="5594350" cy="5608320"/>
          </a:xfrm>
        </p:grpSpPr>
        <p:sp>
          <p:nvSpPr>
            <p:cNvPr name="Freeform 8" id="8"/>
            <p:cNvSpPr/>
            <p:nvPr/>
          </p:nvSpPr>
          <p:spPr>
            <a:xfrm flipH="false" flipV="false" rot="0">
              <a:off x="491" y="474"/>
              <a:ext cx="5594679" cy="5608083"/>
            </a:xfrm>
            <a:custGeom>
              <a:avLst/>
              <a:gdLst/>
              <a:ahLst/>
              <a:cxnLst/>
              <a:rect r="r" b="b" t="t" l="l"/>
              <a:pathLst>
                <a:path h="5608083" w="5594679">
                  <a:moveTo>
                    <a:pt x="3495819" y="150656"/>
                  </a:moveTo>
                  <a:cubicBezTo>
                    <a:pt x="4688349" y="317026"/>
                    <a:pt x="6184409" y="779306"/>
                    <a:pt x="5355099" y="2868456"/>
                  </a:cubicBezTo>
                  <a:cubicBezTo>
                    <a:pt x="4525789" y="4957606"/>
                    <a:pt x="2808749" y="5328446"/>
                    <a:pt x="1979439" y="5557046"/>
                  </a:cubicBezTo>
                  <a:cubicBezTo>
                    <a:pt x="1150129" y="5785646"/>
                    <a:pt x="176039" y="5242086"/>
                    <a:pt x="520209" y="4011456"/>
                  </a:cubicBezTo>
                  <a:cubicBezTo>
                    <a:pt x="821199" y="2934496"/>
                    <a:pt x="-80501" y="1580676"/>
                    <a:pt x="5859" y="694216"/>
                  </a:cubicBezTo>
                  <a:cubicBezTo>
                    <a:pt x="92219" y="-192244"/>
                    <a:pt x="2064529" y="-50004"/>
                    <a:pt x="3495819" y="150656"/>
                  </a:cubicBezTo>
                  <a:close/>
                </a:path>
              </a:pathLst>
            </a:custGeom>
            <a:blipFill>
              <a:blip r:embed="rId5"/>
              <a:stretch>
                <a:fillRect l="-16826" t="0" r="-16826" b="0"/>
              </a:stretch>
            </a:blipFill>
            <a:ln w="19050" cap="sq">
              <a:solidFill>
                <a:srgbClr val="FFFFFF"/>
              </a:solidFill>
              <a:prstDash val="solid"/>
              <a:miter/>
            </a:ln>
          </p:spPr>
        </p:sp>
      </p:grpSp>
      <p:sp>
        <p:nvSpPr>
          <p:cNvPr name="Freeform 9" id="9"/>
          <p:cNvSpPr/>
          <p:nvPr/>
        </p:nvSpPr>
        <p:spPr>
          <a:xfrm flipH="false" flipV="false" rot="0">
            <a:off x="5855760" y="4160680"/>
            <a:ext cx="5541547" cy="4703451"/>
          </a:xfrm>
          <a:custGeom>
            <a:avLst/>
            <a:gdLst/>
            <a:ahLst/>
            <a:cxnLst/>
            <a:rect r="r" b="b" t="t" l="l"/>
            <a:pathLst>
              <a:path h="4703451" w="5541547">
                <a:moveTo>
                  <a:pt x="0" y="0"/>
                </a:moveTo>
                <a:lnTo>
                  <a:pt x="5541546" y="0"/>
                </a:lnTo>
                <a:lnTo>
                  <a:pt x="5541546" y="4703451"/>
                </a:lnTo>
                <a:lnTo>
                  <a:pt x="0" y="4703451"/>
                </a:lnTo>
                <a:lnTo>
                  <a:pt x="0" y="0"/>
                </a:lnTo>
                <a:close/>
              </a:path>
            </a:pathLst>
          </a:custGeom>
          <a:blipFill>
            <a:blip r:embed="rId2">
              <a:alphaModFix amt="40000"/>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6687100" y="5379421"/>
            <a:ext cx="3562641" cy="1539921"/>
            <a:chOff x="0" y="0"/>
            <a:chExt cx="12407900" cy="5363210"/>
          </a:xfrm>
        </p:grpSpPr>
        <p:sp>
          <p:nvSpPr>
            <p:cNvPr name="Freeform 11" id="11"/>
            <p:cNvSpPr/>
            <p:nvPr/>
          </p:nvSpPr>
          <p:spPr>
            <a:xfrm flipH="false" flipV="false" rot="0">
              <a:off x="273" y="894"/>
              <a:ext cx="12408218" cy="5362900"/>
            </a:xfrm>
            <a:custGeom>
              <a:avLst/>
              <a:gdLst/>
              <a:ahLst/>
              <a:cxnLst/>
              <a:rect r="r" b="b" t="t" l="l"/>
              <a:pathLst>
                <a:path h="5362900" w="12408218">
                  <a:moveTo>
                    <a:pt x="257537" y="916046"/>
                  </a:moveTo>
                  <a:cubicBezTo>
                    <a:pt x="1389107" y="-1300104"/>
                    <a:pt x="5807437" y="1660266"/>
                    <a:pt x="7562577" y="579496"/>
                  </a:cubicBezTo>
                  <a:cubicBezTo>
                    <a:pt x="10082257" y="-971174"/>
                    <a:pt x="13390607" y="744596"/>
                    <a:pt x="12132037" y="3891656"/>
                  </a:cubicBezTo>
                  <a:cubicBezTo>
                    <a:pt x="11490687" y="5495666"/>
                    <a:pt x="8574767" y="4223126"/>
                    <a:pt x="7237457" y="4864476"/>
                  </a:cubicBezTo>
                  <a:cubicBezTo>
                    <a:pt x="3775437" y="6521826"/>
                    <a:pt x="-1188993" y="3748146"/>
                    <a:pt x="257537" y="916046"/>
                  </a:cubicBezTo>
                  <a:close/>
                </a:path>
              </a:pathLst>
            </a:custGeom>
            <a:blipFill>
              <a:blip r:embed="rId6"/>
              <a:stretch>
                <a:fillRect l="0" t="-22164" r="0" b="-22164"/>
              </a:stretch>
            </a:blipFill>
            <a:ln w="19050" cap="sq">
              <a:solidFill>
                <a:srgbClr val="FFFFFF"/>
              </a:solidFill>
              <a:prstDash val="solid"/>
              <a:miter/>
            </a:ln>
          </p:spPr>
        </p:sp>
      </p:grpSp>
      <p:grpSp>
        <p:nvGrpSpPr>
          <p:cNvPr name="Group 12" id="12"/>
          <p:cNvGrpSpPr/>
          <p:nvPr/>
        </p:nvGrpSpPr>
        <p:grpSpPr>
          <a:xfrm rot="0">
            <a:off x="648793" y="2847432"/>
            <a:ext cx="2575249" cy="2626495"/>
            <a:chOff x="0" y="0"/>
            <a:chExt cx="6062980" cy="6183630"/>
          </a:xfrm>
        </p:grpSpPr>
        <p:sp>
          <p:nvSpPr>
            <p:cNvPr name="Freeform 13" id="13"/>
            <p:cNvSpPr/>
            <p:nvPr/>
          </p:nvSpPr>
          <p:spPr>
            <a:xfrm flipH="false" flipV="false" rot="0">
              <a:off x="155" y="123"/>
              <a:ext cx="6062976" cy="6183206"/>
            </a:xfrm>
            <a:custGeom>
              <a:avLst/>
              <a:gdLst/>
              <a:ahLst/>
              <a:cxnLst/>
              <a:rect r="r" b="b" t="t" l="l"/>
              <a:pathLst>
                <a:path h="6183206" w="606297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blipFill>
              <a:blip r:embed="rId7"/>
              <a:stretch>
                <a:fillRect l="-26999" t="0" r="-9044" b="0"/>
              </a:stretch>
            </a:blipFill>
            <a:ln w="38100" cap="sq">
              <a:solidFill>
                <a:srgbClr val="FFFFFF"/>
              </a:solidFill>
              <a:prstDash val="solid"/>
              <a:miter/>
            </a:ln>
          </p:spPr>
        </p:sp>
      </p:grpSp>
      <p:grpSp>
        <p:nvGrpSpPr>
          <p:cNvPr name="Group 14" id="14"/>
          <p:cNvGrpSpPr/>
          <p:nvPr/>
        </p:nvGrpSpPr>
        <p:grpSpPr>
          <a:xfrm rot="0">
            <a:off x="245238" y="219307"/>
            <a:ext cx="2833158" cy="2474873"/>
            <a:chOff x="0" y="0"/>
            <a:chExt cx="5975350" cy="5219700"/>
          </a:xfrm>
        </p:grpSpPr>
        <p:sp>
          <p:nvSpPr>
            <p:cNvPr name="Freeform 15" id="15"/>
            <p:cNvSpPr/>
            <p:nvPr/>
          </p:nvSpPr>
          <p:spPr>
            <a:xfrm flipH="false" flipV="false" rot="0">
              <a:off x="6467" y="6412"/>
              <a:ext cx="5963222" cy="5207231"/>
            </a:xfrm>
            <a:custGeom>
              <a:avLst/>
              <a:gdLst/>
              <a:ahLst/>
              <a:cxnLst/>
              <a:rect r="r" b="b" t="t" l="l"/>
              <a:pathLst>
                <a:path h="5207231" w="5963222">
                  <a:moveTo>
                    <a:pt x="2335413" y="4117278"/>
                  </a:moveTo>
                  <a:cubicBezTo>
                    <a:pt x="3827663" y="4117278"/>
                    <a:pt x="3023753" y="5271708"/>
                    <a:pt x="4566803" y="5204398"/>
                  </a:cubicBezTo>
                  <a:cubicBezTo>
                    <a:pt x="5882523" y="5147248"/>
                    <a:pt x="6855343" y="2572958"/>
                    <a:pt x="4681103" y="1371538"/>
                  </a:cubicBezTo>
                  <a:cubicBezTo>
                    <a:pt x="2945013" y="411418"/>
                    <a:pt x="104023" y="-917002"/>
                    <a:pt x="504073" y="913068"/>
                  </a:cubicBezTo>
                  <a:cubicBezTo>
                    <a:pt x="904123" y="2743138"/>
                    <a:pt x="-525897" y="3315908"/>
                    <a:pt x="218323" y="4288728"/>
                  </a:cubicBezTo>
                  <a:cubicBezTo>
                    <a:pt x="962543" y="5261548"/>
                    <a:pt x="1018423" y="4117278"/>
                    <a:pt x="2335413" y="4117278"/>
                  </a:cubicBezTo>
                  <a:close/>
                </a:path>
              </a:pathLst>
            </a:custGeom>
            <a:blipFill>
              <a:blip r:embed="rId8"/>
              <a:stretch>
                <a:fillRect l="0" t="-26469" r="0" b="-26469"/>
              </a:stretch>
            </a:blipFill>
            <a:ln w="19050" cap="sq">
              <a:solidFill>
                <a:srgbClr val="FFFFFF"/>
              </a:solidFill>
              <a:prstDash val="solid"/>
              <a:miter/>
            </a:ln>
          </p:spPr>
        </p:sp>
      </p:grpSp>
      <p:grpSp>
        <p:nvGrpSpPr>
          <p:cNvPr name="Group 16" id="16"/>
          <p:cNvGrpSpPr/>
          <p:nvPr/>
        </p:nvGrpSpPr>
        <p:grpSpPr>
          <a:xfrm rot="0">
            <a:off x="3510050" y="756000"/>
            <a:ext cx="3425418" cy="1170395"/>
            <a:chOff x="0" y="0"/>
            <a:chExt cx="4567224" cy="1560527"/>
          </a:xfrm>
        </p:grpSpPr>
        <p:grpSp>
          <p:nvGrpSpPr>
            <p:cNvPr name="Group 17" id="17"/>
            <p:cNvGrpSpPr/>
            <p:nvPr/>
          </p:nvGrpSpPr>
          <p:grpSpPr>
            <a:xfrm rot="0">
              <a:off x="0" y="0"/>
              <a:ext cx="4567224" cy="1560527"/>
              <a:chOff x="0" y="0"/>
              <a:chExt cx="1227593" cy="419443"/>
            </a:xfrm>
          </p:grpSpPr>
          <p:sp>
            <p:nvSpPr>
              <p:cNvPr name="Freeform 18" id="18"/>
              <p:cNvSpPr/>
              <p:nvPr/>
            </p:nvSpPr>
            <p:spPr>
              <a:xfrm flipH="false" flipV="false" rot="0">
                <a:off x="0" y="0"/>
                <a:ext cx="1227593" cy="419443"/>
              </a:xfrm>
              <a:custGeom>
                <a:avLst/>
                <a:gdLst/>
                <a:ahLst/>
                <a:cxnLst/>
                <a:rect r="r" b="b" t="t" l="l"/>
                <a:pathLst>
                  <a:path h="419443" w="1227593">
                    <a:moveTo>
                      <a:pt x="40682" y="0"/>
                    </a:moveTo>
                    <a:lnTo>
                      <a:pt x="1186910" y="0"/>
                    </a:lnTo>
                    <a:cubicBezTo>
                      <a:pt x="1209378" y="0"/>
                      <a:pt x="1227593" y="18214"/>
                      <a:pt x="1227593" y="40682"/>
                    </a:cubicBezTo>
                    <a:lnTo>
                      <a:pt x="1227593" y="378761"/>
                    </a:lnTo>
                    <a:cubicBezTo>
                      <a:pt x="1227593" y="401229"/>
                      <a:pt x="1209378" y="419443"/>
                      <a:pt x="1186910" y="419443"/>
                    </a:cubicBezTo>
                    <a:lnTo>
                      <a:pt x="40682" y="419443"/>
                    </a:lnTo>
                    <a:cubicBezTo>
                      <a:pt x="18214" y="419443"/>
                      <a:pt x="0" y="401229"/>
                      <a:pt x="0" y="378761"/>
                    </a:cubicBezTo>
                    <a:lnTo>
                      <a:pt x="0" y="40682"/>
                    </a:lnTo>
                    <a:cubicBezTo>
                      <a:pt x="0" y="18214"/>
                      <a:pt x="18214" y="0"/>
                      <a:pt x="40682" y="0"/>
                    </a:cubicBezTo>
                    <a:close/>
                  </a:path>
                </a:pathLst>
              </a:custGeom>
              <a:solidFill>
                <a:srgbClr val="FFFFFF"/>
              </a:solidFill>
              <a:ln w="819150" cap="sq">
                <a:solidFill>
                  <a:srgbClr val="FFFFFF"/>
                </a:solidFill>
                <a:prstDash val="solid"/>
                <a:miter/>
              </a:ln>
            </p:spPr>
          </p:sp>
          <p:sp>
            <p:nvSpPr>
              <p:cNvPr name="TextBox 19" id="19"/>
              <p:cNvSpPr txBox="true"/>
              <p:nvPr/>
            </p:nvSpPr>
            <p:spPr>
              <a:xfrm>
                <a:off x="0" y="-19050"/>
                <a:ext cx="1227593" cy="438493"/>
              </a:xfrm>
              <a:prstGeom prst="rect">
                <a:avLst/>
              </a:prstGeom>
            </p:spPr>
            <p:txBody>
              <a:bodyPr anchor="ctr" rtlCol="false" tIns="50800" lIns="50800" bIns="50800" rIns="50800"/>
              <a:lstStyle/>
              <a:p>
                <a:pPr algn="ctr">
                  <a:lnSpc>
                    <a:spcPts val="1540"/>
                  </a:lnSpc>
                </a:pPr>
              </a:p>
            </p:txBody>
          </p:sp>
        </p:grpSp>
        <p:sp>
          <p:nvSpPr>
            <p:cNvPr name="TextBox 20" id="20"/>
            <p:cNvSpPr txBox="true"/>
            <p:nvPr/>
          </p:nvSpPr>
          <p:spPr>
            <a:xfrm rot="0">
              <a:off x="252614" y="189925"/>
              <a:ext cx="4061997" cy="1152102"/>
            </a:xfrm>
            <a:prstGeom prst="rect">
              <a:avLst/>
            </a:prstGeom>
          </p:spPr>
          <p:txBody>
            <a:bodyPr anchor="t" rtlCol="false" tIns="0" lIns="0" bIns="0" rIns="0">
              <a:spAutoFit/>
            </a:bodyPr>
            <a:lstStyle/>
            <a:p>
              <a:pPr algn="just">
                <a:lnSpc>
                  <a:spcPts val="2380"/>
                </a:lnSpc>
              </a:pPr>
              <a:r>
                <a:rPr lang="en-US" sz="1700">
                  <a:solidFill>
                    <a:srgbClr val="0C177B"/>
                  </a:solidFill>
                  <a:latin typeface="DM Serif Display"/>
                  <a:ea typeface="DM Serif Display"/>
                  <a:cs typeface="DM Serif Display"/>
                  <a:sym typeface="DM Serif Display"/>
                </a:rPr>
                <a:t>Common rooms to spend time together with the other inhabitants of the residence</a:t>
              </a:r>
            </a:p>
          </p:txBody>
        </p:sp>
      </p:grpSp>
      <p:grpSp>
        <p:nvGrpSpPr>
          <p:cNvPr name="Group 21" id="21"/>
          <p:cNvGrpSpPr/>
          <p:nvPr/>
        </p:nvGrpSpPr>
        <p:grpSpPr>
          <a:xfrm rot="0">
            <a:off x="7073810" y="3828008"/>
            <a:ext cx="3414043" cy="1138912"/>
            <a:chOff x="0" y="0"/>
            <a:chExt cx="4552057" cy="1518549"/>
          </a:xfrm>
        </p:grpSpPr>
        <p:grpSp>
          <p:nvGrpSpPr>
            <p:cNvPr name="Group 22" id="22"/>
            <p:cNvGrpSpPr/>
            <p:nvPr/>
          </p:nvGrpSpPr>
          <p:grpSpPr>
            <a:xfrm rot="0">
              <a:off x="0" y="0"/>
              <a:ext cx="4552057" cy="1518549"/>
              <a:chOff x="0" y="0"/>
              <a:chExt cx="1223516" cy="408160"/>
            </a:xfrm>
          </p:grpSpPr>
          <p:sp>
            <p:nvSpPr>
              <p:cNvPr name="Freeform 23" id="23"/>
              <p:cNvSpPr/>
              <p:nvPr/>
            </p:nvSpPr>
            <p:spPr>
              <a:xfrm flipH="false" flipV="false" rot="0">
                <a:off x="0" y="0"/>
                <a:ext cx="1223516" cy="408160"/>
              </a:xfrm>
              <a:custGeom>
                <a:avLst/>
                <a:gdLst/>
                <a:ahLst/>
                <a:cxnLst/>
                <a:rect r="r" b="b" t="t" l="l"/>
                <a:pathLst>
                  <a:path h="408160" w="1223516">
                    <a:moveTo>
                      <a:pt x="40818" y="0"/>
                    </a:moveTo>
                    <a:lnTo>
                      <a:pt x="1182698" y="0"/>
                    </a:lnTo>
                    <a:cubicBezTo>
                      <a:pt x="1205241" y="0"/>
                      <a:pt x="1223516" y="18275"/>
                      <a:pt x="1223516" y="40818"/>
                    </a:cubicBezTo>
                    <a:lnTo>
                      <a:pt x="1223516" y="367342"/>
                    </a:lnTo>
                    <a:cubicBezTo>
                      <a:pt x="1223516" y="378168"/>
                      <a:pt x="1219215" y="388550"/>
                      <a:pt x="1211560" y="396205"/>
                    </a:cubicBezTo>
                    <a:cubicBezTo>
                      <a:pt x="1203906" y="403860"/>
                      <a:pt x="1193523" y="408160"/>
                      <a:pt x="1182698" y="408160"/>
                    </a:cubicBezTo>
                    <a:lnTo>
                      <a:pt x="40818" y="408160"/>
                    </a:lnTo>
                    <a:cubicBezTo>
                      <a:pt x="18275" y="408160"/>
                      <a:pt x="0" y="389885"/>
                      <a:pt x="0" y="367342"/>
                    </a:cubicBezTo>
                    <a:lnTo>
                      <a:pt x="0" y="40818"/>
                    </a:lnTo>
                    <a:cubicBezTo>
                      <a:pt x="0" y="18275"/>
                      <a:pt x="18275" y="0"/>
                      <a:pt x="40818" y="0"/>
                    </a:cubicBezTo>
                    <a:close/>
                  </a:path>
                </a:pathLst>
              </a:custGeom>
              <a:solidFill>
                <a:srgbClr val="FFFFFF"/>
              </a:solidFill>
              <a:ln w="28575" cap="sq">
                <a:solidFill>
                  <a:srgbClr val="FFFFFF"/>
                </a:solidFill>
                <a:prstDash val="solid"/>
                <a:miter/>
              </a:ln>
            </p:spPr>
          </p:sp>
          <p:sp>
            <p:nvSpPr>
              <p:cNvPr name="TextBox 24" id="24"/>
              <p:cNvSpPr txBox="true"/>
              <p:nvPr/>
            </p:nvSpPr>
            <p:spPr>
              <a:xfrm>
                <a:off x="0" y="-19050"/>
                <a:ext cx="1223516" cy="427210"/>
              </a:xfrm>
              <a:prstGeom prst="rect">
                <a:avLst/>
              </a:prstGeom>
            </p:spPr>
            <p:txBody>
              <a:bodyPr anchor="ctr" rtlCol="false" tIns="50800" lIns="50800" bIns="50800" rIns="50800"/>
              <a:lstStyle/>
              <a:p>
                <a:pPr algn="ctr">
                  <a:lnSpc>
                    <a:spcPts val="1540"/>
                  </a:lnSpc>
                </a:pPr>
              </a:p>
            </p:txBody>
          </p:sp>
        </p:grpSp>
        <p:sp>
          <p:nvSpPr>
            <p:cNvPr name="TextBox 25" id="25"/>
            <p:cNvSpPr txBox="true"/>
            <p:nvPr/>
          </p:nvSpPr>
          <p:spPr>
            <a:xfrm rot="0">
              <a:off x="259326" y="168936"/>
              <a:ext cx="4033405" cy="1152101"/>
            </a:xfrm>
            <a:prstGeom prst="rect">
              <a:avLst/>
            </a:prstGeom>
          </p:spPr>
          <p:txBody>
            <a:bodyPr anchor="t" rtlCol="false" tIns="0" lIns="0" bIns="0" rIns="0">
              <a:spAutoFit/>
            </a:bodyPr>
            <a:lstStyle/>
            <a:p>
              <a:pPr algn="just">
                <a:lnSpc>
                  <a:spcPts val="2380"/>
                </a:lnSpc>
              </a:pPr>
              <a:r>
                <a:rPr lang="en-US" sz="1700">
                  <a:solidFill>
                    <a:srgbClr val="0C177B"/>
                  </a:solidFill>
                  <a:latin typeface="DM Serif Display"/>
                  <a:ea typeface="DM Serif Display"/>
                  <a:cs typeface="DM Serif Display"/>
                  <a:sym typeface="DM Serif Display"/>
                </a:rPr>
                <a:t>A canteen where you can eat breakfast, lunch or dinner for low prices </a:t>
              </a:r>
            </a:p>
          </p:txBody>
        </p:sp>
      </p:grpSp>
      <p:grpSp>
        <p:nvGrpSpPr>
          <p:cNvPr name="Group 26" id="26"/>
          <p:cNvGrpSpPr/>
          <p:nvPr/>
        </p:nvGrpSpPr>
        <p:grpSpPr>
          <a:xfrm rot="0">
            <a:off x="1661817" y="5824279"/>
            <a:ext cx="3696467" cy="1376254"/>
            <a:chOff x="0" y="0"/>
            <a:chExt cx="4928623" cy="1835006"/>
          </a:xfrm>
        </p:grpSpPr>
        <p:grpSp>
          <p:nvGrpSpPr>
            <p:cNvPr name="Group 27" id="27"/>
            <p:cNvGrpSpPr/>
            <p:nvPr/>
          </p:nvGrpSpPr>
          <p:grpSpPr>
            <a:xfrm rot="0">
              <a:off x="0" y="0"/>
              <a:ext cx="4928623" cy="1835006"/>
              <a:chOff x="0" y="0"/>
              <a:chExt cx="1361032" cy="506734"/>
            </a:xfrm>
          </p:grpSpPr>
          <p:sp>
            <p:nvSpPr>
              <p:cNvPr name="Freeform 28" id="28"/>
              <p:cNvSpPr/>
              <p:nvPr/>
            </p:nvSpPr>
            <p:spPr>
              <a:xfrm flipH="false" flipV="false" rot="0">
                <a:off x="0" y="0"/>
                <a:ext cx="1361032" cy="506734"/>
              </a:xfrm>
              <a:custGeom>
                <a:avLst/>
                <a:gdLst/>
                <a:ahLst/>
                <a:cxnLst/>
                <a:rect r="r" b="b" t="t" l="l"/>
                <a:pathLst>
                  <a:path h="506734" w="1361032">
                    <a:moveTo>
                      <a:pt x="37699" y="0"/>
                    </a:moveTo>
                    <a:lnTo>
                      <a:pt x="1323333" y="0"/>
                    </a:lnTo>
                    <a:cubicBezTo>
                      <a:pt x="1344153" y="0"/>
                      <a:pt x="1361032" y="16879"/>
                      <a:pt x="1361032" y="37699"/>
                    </a:cubicBezTo>
                    <a:lnTo>
                      <a:pt x="1361032" y="469035"/>
                    </a:lnTo>
                    <a:cubicBezTo>
                      <a:pt x="1361032" y="489855"/>
                      <a:pt x="1344153" y="506734"/>
                      <a:pt x="1323333" y="506734"/>
                    </a:cubicBezTo>
                    <a:lnTo>
                      <a:pt x="37699" y="506734"/>
                    </a:lnTo>
                    <a:cubicBezTo>
                      <a:pt x="16879" y="506734"/>
                      <a:pt x="0" y="489855"/>
                      <a:pt x="0" y="469035"/>
                    </a:cubicBezTo>
                    <a:lnTo>
                      <a:pt x="0" y="37699"/>
                    </a:lnTo>
                    <a:cubicBezTo>
                      <a:pt x="0" y="16879"/>
                      <a:pt x="16879" y="0"/>
                      <a:pt x="37699" y="0"/>
                    </a:cubicBezTo>
                    <a:close/>
                  </a:path>
                </a:pathLst>
              </a:custGeom>
              <a:solidFill>
                <a:srgbClr val="FFFFFF"/>
              </a:solidFill>
              <a:ln w="28575" cap="sq">
                <a:solidFill>
                  <a:srgbClr val="FFFFFF"/>
                </a:solidFill>
                <a:prstDash val="solid"/>
                <a:miter/>
              </a:ln>
            </p:spPr>
          </p:sp>
          <p:sp>
            <p:nvSpPr>
              <p:cNvPr name="TextBox 29" id="29"/>
              <p:cNvSpPr txBox="true"/>
              <p:nvPr/>
            </p:nvSpPr>
            <p:spPr>
              <a:xfrm>
                <a:off x="0" y="-19050"/>
                <a:ext cx="1361032" cy="525784"/>
              </a:xfrm>
              <a:prstGeom prst="rect">
                <a:avLst/>
              </a:prstGeom>
            </p:spPr>
            <p:txBody>
              <a:bodyPr anchor="ctr" rtlCol="false" tIns="160696" lIns="160696" bIns="160696" rIns="160696"/>
              <a:lstStyle/>
              <a:p>
                <a:pPr algn="ctr">
                  <a:lnSpc>
                    <a:spcPts val="1540"/>
                  </a:lnSpc>
                </a:pPr>
              </a:p>
            </p:txBody>
          </p:sp>
        </p:grpSp>
        <p:sp>
          <p:nvSpPr>
            <p:cNvPr name="TextBox 30" id="30"/>
            <p:cNvSpPr txBox="true"/>
            <p:nvPr/>
          </p:nvSpPr>
          <p:spPr>
            <a:xfrm rot="0">
              <a:off x="258503" y="154947"/>
              <a:ext cx="4411617" cy="1496537"/>
            </a:xfrm>
            <a:prstGeom prst="rect">
              <a:avLst/>
            </a:prstGeom>
          </p:spPr>
          <p:txBody>
            <a:bodyPr anchor="t" rtlCol="false" tIns="0" lIns="0" bIns="0" rIns="0">
              <a:spAutoFit/>
            </a:bodyPr>
            <a:lstStyle/>
            <a:p>
              <a:pPr algn="just">
                <a:lnSpc>
                  <a:spcPts val="2316"/>
                </a:lnSpc>
              </a:pPr>
              <a:r>
                <a:rPr lang="en-US" sz="1654">
                  <a:solidFill>
                    <a:srgbClr val="0C177B"/>
                  </a:solidFill>
                  <a:latin typeface="DM Serif Display"/>
                  <a:ea typeface="DM Serif Display"/>
                  <a:cs typeface="DM Serif Display"/>
                  <a:sym typeface="DM Serif Display"/>
                </a:rPr>
                <a:t>From Monday to Thursday : an animation every evening (dinner, sport evening, talking evening, paintball, museum, etc. for free.)</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2784934" y="2231948"/>
            <a:ext cx="5297188" cy="3972891"/>
          </a:xfrm>
          <a:custGeom>
            <a:avLst/>
            <a:gdLst/>
            <a:ahLst/>
            <a:cxnLst/>
            <a:rect r="r" b="b" t="t" l="l"/>
            <a:pathLst>
              <a:path h="3972891" w="5297188">
                <a:moveTo>
                  <a:pt x="0" y="0"/>
                </a:moveTo>
                <a:lnTo>
                  <a:pt x="5297187" y="0"/>
                </a:lnTo>
                <a:lnTo>
                  <a:pt x="5297187" y="3972891"/>
                </a:lnTo>
                <a:lnTo>
                  <a:pt x="0" y="3972891"/>
                </a:lnTo>
                <a:lnTo>
                  <a:pt x="0" y="0"/>
                </a:lnTo>
                <a:close/>
              </a:path>
            </a:pathLst>
          </a:custGeom>
          <a:blipFill>
            <a:blip r:embed="rId2"/>
            <a:stretch>
              <a:fillRect l="0" t="0" r="0" b="0"/>
            </a:stretch>
          </a:blipFill>
        </p:spPr>
      </p:sp>
      <p:sp>
        <p:nvSpPr>
          <p:cNvPr name="TextBox 3" id="3"/>
          <p:cNvSpPr txBox="true"/>
          <p:nvPr/>
        </p:nvSpPr>
        <p:spPr>
          <a:xfrm rot="0">
            <a:off x="496193" y="700453"/>
            <a:ext cx="9699613"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About the accomodation</a:t>
            </a:r>
          </a:p>
        </p:txBody>
      </p:sp>
      <p:sp>
        <p:nvSpPr>
          <p:cNvPr name="TextBox 4" id="4"/>
          <p:cNvSpPr txBox="true"/>
          <p:nvPr/>
        </p:nvSpPr>
        <p:spPr>
          <a:xfrm rot="0">
            <a:off x="1606930" y="6443622"/>
            <a:ext cx="7478140" cy="701675"/>
          </a:xfrm>
          <a:prstGeom prst="rect">
            <a:avLst/>
          </a:prstGeom>
        </p:spPr>
        <p:txBody>
          <a:bodyPr anchor="t" rtlCol="false" tIns="0" lIns="0" bIns="0" rIns="0">
            <a:spAutoFit/>
          </a:bodyPr>
          <a:lstStyle/>
          <a:p>
            <a:pPr algn="ctr">
              <a:lnSpc>
                <a:spcPts val="2800"/>
              </a:lnSpc>
            </a:pPr>
            <a:r>
              <a:rPr lang="en-US" sz="2000">
                <a:solidFill>
                  <a:srgbClr val="0C177B"/>
                </a:solidFill>
                <a:latin typeface="DM Serif Display"/>
                <a:ea typeface="DM Serif Display"/>
                <a:cs typeface="DM Serif Display"/>
                <a:sym typeface="DM Serif Display"/>
              </a:rPr>
              <a:t>For young people aged between 16 and 30 (students, trainees, apprentices, volunteers, international language assistants...)</a:t>
            </a:r>
          </a:p>
        </p:txBody>
      </p:sp>
      <p:sp>
        <p:nvSpPr>
          <p:cNvPr name="TextBox 5" id="5"/>
          <p:cNvSpPr txBox="true"/>
          <p:nvPr/>
        </p:nvSpPr>
        <p:spPr>
          <a:xfrm rot="0">
            <a:off x="3198798" y="1424204"/>
            <a:ext cx="4294404" cy="521336"/>
          </a:xfrm>
          <a:prstGeom prst="rect">
            <a:avLst/>
          </a:prstGeom>
        </p:spPr>
        <p:txBody>
          <a:bodyPr anchor="t" rtlCol="false" tIns="0" lIns="0" bIns="0" rIns="0">
            <a:spAutoFit/>
          </a:bodyPr>
          <a:lstStyle/>
          <a:p>
            <a:pPr algn="just">
              <a:lnSpc>
                <a:spcPts val="4339"/>
              </a:lnSpc>
            </a:pPr>
            <a:r>
              <a:rPr lang="en-US" sz="3099">
                <a:solidFill>
                  <a:srgbClr val="0C177B"/>
                </a:solidFill>
                <a:latin typeface="DM Serif Display"/>
                <a:ea typeface="DM Serif Display"/>
                <a:cs typeface="DM Serif Display"/>
                <a:sym typeface="DM Serif Display"/>
              </a:rPr>
              <a:t>L’Iliade </a:t>
            </a:r>
            <a:r>
              <a:rPr lang="en-US" sz="3099">
                <a:solidFill>
                  <a:srgbClr val="0C177B"/>
                </a:solidFill>
                <a:latin typeface="DM Serif Display"/>
                <a:ea typeface="DM Serif Display"/>
                <a:cs typeface="DM Serif Display"/>
                <a:sym typeface="DM Serif Display"/>
              </a:rPr>
              <a:t>Habitat Jeunes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4061278" y="498362"/>
            <a:ext cx="2901217" cy="3868290"/>
          </a:xfrm>
          <a:custGeom>
            <a:avLst/>
            <a:gdLst/>
            <a:ahLst/>
            <a:cxnLst/>
            <a:rect r="r" b="b" t="t" l="l"/>
            <a:pathLst>
              <a:path h="3868290" w="2901217">
                <a:moveTo>
                  <a:pt x="0" y="0"/>
                </a:moveTo>
                <a:lnTo>
                  <a:pt x="2901218" y="0"/>
                </a:lnTo>
                <a:lnTo>
                  <a:pt x="2901218" y="3868289"/>
                </a:lnTo>
                <a:lnTo>
                  <a:pt x="0" y="3868289"/>
                </a:lnTo>
                <a:lnTo>
                  <a:pt x="0" y="0"/>
                </a:lnTo>
                <a:close/>
              </a:path>
            </a:pathLst>
          </a:custGeom>
          <a:blipFill>
            <a:blip r:embed="rId2"/>
            <a:stretch>
              <a:fillRect l="0" t="0" r="0" b="0"/>
            </a:stretch>
          </a:blipFill>
        </p:spPr>
      </p:sp>
      <p:sp>
        <p:nvSpPr>
          <p:cNvPr name="Freeform 3" id="3"/>
          <p:cNvSpPr/>
          <p:nvPr/>
        </p:nvSpPr>
        <p:spPr>
          <a:xfrm flipH="false" flipV="false" rot="0">
            <a:off x="817452" y="498362"/>
            <a:ext cx="2901217" cy="3868290"/>
          </a:xfrm>
          <a:custGeom>
            <a:avLst/>
            <a:gdLst/>
            <a:ahLst/>
            <a:cxnLst/>
            <a:rect r="r" b="b" t="t" l="l"/>
            <a:pathLst>
              <a:path h="3868290" w="2901217">
                <a:moveTo>
                  <a:pt x="0" y="0"/>
                </a:moveTo>
                <a:lnTo>
                  <a:pt x="2901217" y="0"/>
                </a:lnTo>
                <a:lnTo>
                  <a:pt x="2901217" y="3868289"/>
                </a:lnTo>
                <a:lnTo>
                  <a:pt x="0" y="3868289"/>
                </a:lnTo>
                <a:lnTo>
                  <a:pt x="0" y="0"/>
                </a:lnTo>
                <a:close/>
              </a:path>
            </a:pathLst>
          </a:custGeom>
          <a:blipFill>
            <a:blip r:embed="rId3"/>
            <a:stretch>
              <a:fillRect l="0" t="0" r="0" b="0"/>
            </a:stretch>
          </a:blipFill>
        </p:spPr>
      </p:sp>
      <p:sp>
        <p:nvSpPr>
          <p:cNvPr name="Freeform 4" id="4"/>
          <p:cNvSpPr/>
          <p:nvPr/>
        </p:nvSpPr>
        <p:spPr>
          <a:xfrm flipH="false" flipV="false" rot="0">
            <a:off x="7306237" y="498362"/>
            <a:ext cx="2901217" cy="3868290"/>
          </a:xfrm>
          <a:custGeom>
            <a:avLst/>
            <a:gdLst/>
            <a:ahLst/>
            <a:cxnLst/>
            <a:rect r="r" b="b" t="t" l="l"/>
            <a:pathLst>
              <a:path h="3868290" w="2901217">
                <a:moveTo>
                  <a:pt x="0" y="0"/>
                </a:moveTo>
                <a:lnTo>
                  <a:pt x="2901217" y="0"/>
                </a:lnTo>
                <a:lnTo>
                  <a:pt x="2901217" y="3868289"/>
                </a:lnTo>
                <a:lnTo>
                  <a:pt x="0" y="3868289"/>
                </a:lnTo>
                <a:lnTo>
                  <a:pt x="0" y="0"/>
                </a:lnTo>
                <a:close/>
              </a:path>
            </a:pathLst>
          </a:custGeom>
          <a:blipFill>
            <a:blip r:embed="rId4"/>
            <a:stretch>
              <a:fillRect l="0" t="0" r="0" b="0"/>
            </a:stretch>
          </a:blipFill>
        </p:spPr>
      </p:sp>
      <p:sp>
        <p:nvSpPr>
          <p:cNvPr name="Freeform 5" id="5"/>
          <p:cNvSpPr/>
          <p:nvPr/>
        </p:nvSpPr>
        <p:spPr>
          <a:xfrm flipH="false" flipV="false" rot="0">
            <a:off x="7306237" y="4869717"/>
            <a:ext cx="2901217" cy="2175913"/>
          </a:xfrm>
          <a:custGeom>
            <a:avLst/>
            <a:gdLst/>
            <a:ahLst/>
            <a:cxnLst/>
            <a:rect r="r" b="b" t="t" l="l"/>
            <a:pathLst>
              <a:path h="2175913" w="2901217">
                <a:moveTo>
                  <a:pt x="0" y="0"/>
                </a:moveTo>
                <a:lnTo>
                  <a:pt x="2901217" y="0"/>
                </a:lnTo>
                <a:lnTo>
                  <a:pt x="2901217" y="2175913"/>
                </a:lnTo>
                <a:lnTo>
                  <a:pt x="0" y="2175913"/>
                </a:lnTo>
                <a:lnTo>
                  <a:pt x="0" y="0"/>
                </a:lnTo>
                <a:close/>
              </a:path>
            </a:pathLst>
          </a:custGeom>
          <a:blipFill>
            <a:blip r:embed="rId5"/>
            <a:stretch>
              <a:fillRect l="0" t="0" r="0" b="0"/>
            </a:stretch>
          </a:blipFill>
        </p:spPr>
      </p:sp>
      <p:sp>
        <p:nvSpPr>
          <p:cNvPr name="TextBox 6" id="6"/>
          <p:cNvSpPr txBox="true"/>
          <p:nvPr/>
        </p:nvSpPr>
        <p:spPr>
          <a:xfrm rot="0">
            <a:off x="817452" y="5065498"/>
            <a:ext cx="4528548" cy="1736725"/>
          </a:xfrm>
          <a:prstGeom prst="rect">
            <a:avLst/>
          </a:prstGeom>
        </p:spPr>
        <p:txBody>
          <a:bodyPr anchor="t" rtlCol="false" tIns="0" lIns="0" bIns="0" rIns="0">
            <a:spAutoFit/>
          </a:bodyPr>
          <a:lstStyle/>
          <a:p>
            <a:pPr algn="l"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No need to bring bed sheets, it is already included</a:t>
            </a:r>
          </a:p>
          <a:p>
            <a:pPr algn="l"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You need to bring towels</a:t>
            </a:r>
          </a:p>
          <a:p>
            <a:pPr algn="l" marL="539748" indent="-269874" lvl="1">
              <a:lnSpc>
                <a:spcPts val="3499"/>
              </a:lnSpc>
              <a:buFont typeface="Arial"/>
              <a:buChar char="•"/>
            </a:pPr>
            <a:r>
              <a:rPr lang="en-US" sz="2499">
                <a:solidFill>
                  <a:srgbClr val="0C177B"/>
                </a:solidFill>
                <a:latin typeface="DM Serif Display"/>
                <a:ea typeface="DM Serif Display"/>
                <a:cs typeface="DM Serif Display"/>
                <a:sym typeface="DM Serif Display"/>
              </a:rPr>
              <a:t>There’s a private room</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918648" y="2097604"/>
            <a:ext cx="831250" cy="821898"/>
          </a:xfrm>
          <a:custGeom>
            <a:avLst/>
            <a:gdLst/>
            <a:ahLst/>
            <a:cxnLst/>
            <a:rect r="r" b="b" t="t" l="l"/>
            <a:pathLst>
              <a:path h="821898" w="831250">
                <a:moveTo>
                  <a:pt x="0" y="0"/>
                </a:moveTo>
                <a:lnTo>
                  <a:pt x="831250" y="0"/>
                </a:lnTo>
                <a:lnTo>
                  <a:pt x="831250" y="821898"/>
                </a:lnTo>
                <a:lnTo>
                  <a:pt x="0" y="8218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70010" y="2203341"/>
            <a:ext cx="7699276" cy="4686300"/>
          </a:xfrm>
          <a:prstGeom prst="rect">
            <a:avLst/>
          </a:prstGeom>
        </p:spPr>
        <p:txBody>
          <a:bodyPr anchor="t" rtlCol="false" tIns="0" lIns="0" bIns="0" rIns="0">
            <a:spAutoFit/>
          </a:bodyPr>
          <a:lstStyle/>
          <a:p>
            <a:pPr algn="just" marL="647697"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We will provide you a SIM card</a:t>
            </a:r>
          </a:p>
          <a:p>
            <a:pPr algn="just">
              <a:lnSpc>
                <a:spcPts val="4199"/>
              </a:lnSpc>
            </a:pPr>
          </a:p>
          <a:p>
            <a:pPr algn="just" marL="647697"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In the first days, we will open a french bank account at “Crédit Mutuel” with you and you will get a french credit card</a:t>
            </a:r>
          </a:p>
          <a:p>
            <a:pPr algn="just">
              <a:lnSpc>
                <a:spcPts val="4199"/>
              </a:lnSpc>
            </a:pPr>
          </a:p>
          <a:p>
            <a:pPr algn="just" marL="647697"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You will receive pocket and food money at the beginning of each month by bank transfer</a:t>
            </a:r>
          </a:p>
        </p:txBody>
      </p:sp>
      <p:sp>
        <p:nvSpPr>
          <p:cNvPr name="Freeform 4" id="4"/>
          <p:cNvSpPr/>
          <p:nvPr/>
        </p:nvSpPr>
        <p:spPr>
          <a:xfrm flipH="false" flipV="false" rot="0">
            <a:off x="825688" y="3678894"/>
            <a:ext cx="924252" cy="727848"/>
          </a:xfrm>
          <a:custGeom>
            <a:avLst/>
            <a:gdLst/>
            <a:ahLst/>
            <a:cxnLst/>
            <a:rect r="r" b="b" t="t" l="l"/>
            <a:pathLst>
              <a:path h="727848" w="924252">
                <a:moveTo>
                  <a:pt x="0" y="0"/>
                </a:moveTo>
                <a:lnTo>
                  <a:pt x="924252" y="0"/>
                </a:lnTo>
                <a:lnTo>
                  <a:pt x="924252" y="727848"/>
                </a:lnTo>
                <a:lnTo>
                  <a:pt x="0" y="727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32738" y="5485684"/>
            <a:ext cx="817160" cy="950186"/>
          </a:xfrm>
          <a:custGeom>
            <a:avLst/>
            <a:gdLst/>
            <a:ahLst/>
            <a:cxnLst/>
            <a:rect r="r" b="b" t="t" l="l"/>
            <a:pathLst>
              <a:path h="950186" w="817160">
                <a:moveTo>
                  <a:pt x="0" y="0"/>
                </a:moveTo>
                <a:lnTo>
                  <a:pt x="817160" y="0"/>
                </a:lnTo>
                <a:lnTo>
                  <a:pt x="817160" y="950187"/>
                </a:lnTo>
                <a:lnTo>
                  <a:pt x="0" y="9501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2010092" y="846080"/>
            <a:ext cx="6671816"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Practical aspects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TextBox 2" id="2"/>
          <p:cNvSpPr txBox="true"/>
          <p:nvPr/>
        </p:nvSpPr>
        <p:spPr>
          <a:xfrm rot="0">
            <a:off x="2374312" y="2384637"/>
            <a:ext cx="6905458" cy="4162426"/>
          </a:xfrm>
          <a:prstGeom prst="rect">
            <a:avLst/>
          </a:prstGeom>
        </p:spPr>
        <p:txBody>
          <a:bodyPr anchor="t" rtlCol="false" tIns="0" lIns="0" bIns="0" rIns="0">
            <a:spAutoFit/>
          </a:bodyPr>
          <a:lstStyle/>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Depending on the distance your travel fees will be covered up to 395€ (or more) and even up to 535€ (or more) if you travel by train  !!!</a:t>
            </a:r>
          </a:p>
          <a:p>
            <a:pPr algn="just">
              <a:lnSpc>
                <a:spcPts val="4199"/>
              </a:lnSpc>
            </a:pPr>
          </a:p>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Pocket money : 8€ per days (240€ per month) + food money (250€ per month) = 490€ per month</a:t>
            </a:r>
          </a:p>
        </p:txBody>
      </p:sp>
      <p:sp>
        <p:nvSpPr>
          <p:cNvPr name="Freeform 3" id="3"/>
          <p:cNvSpPr/>
          <p:nvPr/>
        </p:nvSpPr>
        <p:spPr>
          <a:xfrm flipH="false" flipV="false" rot="0">
            <a:off x="996035" y="2634448"/>
            <a:ext cx="1128689" cy="1003123"/>
          </a:xfrm>
          <a:custGeom>
            <a:avLst/>
            <a:gdLst/>
            <a:ahLst/>
            <a:cxnLst/>
            <a:rect r="r" b="b" t="t" l="l"/>
            <a:pathLst>
              <a:path h="1003123" w="1128689">
                <a:moveTo>
                  <a:pt x="0" y="0"/>
                </a:moveTo>
                <a:lnTo>
                  <a:pt x="1128689" y="0"/>
                </a:lnTo>
                <a:lnTo>
                  <a:pt x="1128689" y="1003123"/>
                </a:lnTo>
                <a:lnTo>
                  <a:pt x="0" y="10031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94830" y="5135864"/>
            <a:ext cx="931100" cy="1032470"/>
          </a:xfrm>
          <a:custGeom>
            <a:avLst/>
            <a:gdLst/>
            <a:ahLst/>
            <a:cxnLst/>
            <a:rect r="r" b="b" t="t" l="l"/>
            <a:pathLst>
              <a:path h="1032470" w="931100">
                <a:moveTo>
                  <a:pt x="0" y="0"/>
                </a:moveTo>
                <a:lnTo>
                  <a:pt x="931100" y="0"/>
                </a:lnTo>
                <a:lnTo>
                  <a:pt x="931100" y="1032469"/>
                </a:lnTo>
                <a:lnTo>
                  <a:pt x="0" y="10324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959867" y="961323"/>
            <a:ext cx="6772267"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Financial aspects</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D3E7FF"/>
        </a:solidFill>
      </p:bgPr>
    </p:bg>
    <p:spTree>
      <p:nvGrpSpPr>
        <p:cNvPr id="1" name=""/>
        <p:cNvGrpSpPr/>
        <p:nvPr/>
      </p:nvGrpSpPr>
      <p:grpSpPr>
        <a:xfrm>
          <a:off x="0" y="0"/>
          <a:ext cx="0" cy="0"/>
          <a:chOff x="0" y="0"/>
          <a:chExt cx="0" cy="0"/>
        </a:xfrm>
      </p:grpSpPr>
      <p:sp>
        <p:nvSpPr>
          <p:cNvPr name="TextBox 2" id="2"/>
          <p:cNvSpPr txBox="true"/>
          <p:nvPr/>
        </p:nvSpPr>
        <p:spPr>
          <a:xfrm rot="0">
            <a:off x="619597" y="1041750"/>
            <a:ext cx="8768801" cy="780901"/>
          </a:xfrm>
          <a:prstGeom prst="rect">
            <a:avLst/>
          </a:prstGeom>
        </p:spPr>
        <p:txBody>
          <a:bodyPr anchor="t" rtlCol="false" tIns="0" lIns="0" bIns="0" rIns="0">
            <a:spAutoFit/>
          </a:bodyPr>
          <a:lstStyle/>
          <a:p>
            <a:pPr algn="ctr">
              <a:lnSpc>
                <a:spcPts val="5459"/>
              </a:lnSpc>
            </a:pPr>
            <a:r>
              <a:rPr lang="en-US" sz="6999">
                <a:solidFill>
                  <a:srgbClr val="0C177B"/>
                </a:solidFill>
                <a:latin typeface="DM Serif Display"/>
                <a:ea typeface="DM Serif Display"/>
                <a:cs typeface="DM Serif Display"/>
                <a:sym typeface="DM Serif Display"/>
              </a:rPr>
              <a:t>If you are interested...</a:t>
            </a:r>
          </a:p>
        </p:txBody>
      </p:sp>
      <p:sp>
        <p:nvSpPr>
          <p:cNvPr name="TextBox 3" id="3"/>
          <p:cNvSpPr txBox="true"/>
          <p:nvPr/>
        </p:nvSpPr>
        <p:spPr>
          <a:xfrm rot="0">
            <a:off x="619597" y="1924771"/>
            <a:ext cx="6302724" cy="1064261"/>
          </a:xfrm>
          <a:prstGeom prst="rect">
            <a:avLst/>
          </a:prstGeom>
        </p:spPr>
        <p:txBody>
          <a:bodyPr anchor="t" rtlCol="false" tIns="0" lIns="0" bIns="0" rIns="0">
            <a:spAutoFit/>
          </a:bodyPr>
          <a:lstStyle/>
          <a:p>
            <a:pPr algn="just">
              <a:lnSpc>
                <a:spcPts val="4339"/>
              </a:lnSpc>
            </a:pPr>
            <a:r>
              <a:rPr lang="en-US" sz="3099">
                <a:solidFill>
                  <a:srgbClr val="0C177B"/>
                </a:solidFill>
                <a:latin typeface="DM Serif Display"/>
                <a:ea typeface="DM Serif Display"/>
                <a:cs typeface="DM Serif Display"/>
                <a:sym typeface="DM Serif Display"/>
              </a:rPr>
              <a:t>send to the House of Europe the following documents : </a:t>
            </a:r>
          </a:p>
        </p:txBody>
      </p:sp>
      <p:sp>
        <p:nvSpPr>
          <p:cNvPr name="TextBox 4" id="4"/>
          <p:cNvSpPr txBox="true"/>
          <p:nvPr/>
        </p:nvSpPr>
        <p:spPr>
          <a:xfrm rot="0">
            <a:off x="619597" y="3495953"/>
            <a:ext cx="7546739" cy="2066926"/>
          </a:xfrm>
          <a:prstGeom prst="rect">
            <a:avLst/>
          </a:prstGeom>
        </p:spPr>
        <p:txBody>
          <a:bodyPr anchor="t" rtlCol="false" tIns="0" lIns="0" bIns="0" rIns="0">
            <a:spAutoFit/>
          </a:bodyPr>
          <a:lstStyle/>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CV and motivation statement</a:t>
            </a:r>
          </a:p>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Scan of your ID card or passport</a:t>
            </a:r>
          </a:p>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Scan of your European Health Card</a:t>
            </a:r>
          </a:p>
          <a:p>
            <a:pPr algn="just" marL="647695" indent="-323848" lvl="1">
              <a:lnSpc>
                <a:spcPts val="4199"/>
              </a:lnSpc>
              <a:buFont typeface="Arial"/>
              <a:buChar char="•"/>
            </a:pPr>
            <a:r>
              <a:rPr lang="en-US" sz="2999">
                <a:solidFill>
                  <a:srgbClr val="0C177B"/>
                </a:solidFill>
                <a:latin typeface="DM Serif Display"/>
                <a:ea typeface="DM Serif Display"/>
                <a:cs typeface="DM Serif Display"/>
                <a:sym typeface="DM Serif Display"/>
              </a:rPr>
              <a:t>Criminal record</a:t>
            </a:r>
          </a:p>
        </p:txBody>
      </p:sp>
      <p:sp>
        <p:nvSpPr>
          <p:cNvPr name="TextBox 5" id="5"/>
          <p:cNvSpPr txBox="true"/>
          <p:nvPr/>
        </p:nvSpPr>
        <p:spPr>
          <a:xfrm rot="0">
            <a:off x="249956" y="6067703"/>
            <a:ext cx="10192088" cy="495301"/>
          </a:xfrm>
          <a:prstGeom prst="rect">
            <a:avLst/>
          </a:prstGeom>
        </p:spPr>
        <p:txBody>
          <a:bodyPr anchor="t" rtlCol="false" tIns="0" lIns="0" bIns="0" rIns="0">
            <a:spAutoFit/>
          </a:bodyPr>
          <a:lstStyle/>
          <a:p>
            <a:pPr algn="ctr">
              <a:lnSpc>
                <a:spcPts val="4199"/>
              </a:lnSpc>
            </a:pPr>
            <a:r>
              <a:rPr lang="en-US" sz="2999">
                <a:solidFill>
                  <a:srgbClr val="0C177B"/>
                </a:solidFill>
                <a:latin typeface="DM Serif Display"/>
                <a:ea typeface="DM Serif Display"/>
                <a:cs typeface="DM Serif Display"/>
                <a:sym typeface="DM Serif Display"/>
              </a:rPr>
              <a:t>contact : animation@maison-europe-mayenne.eu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3E7FF"/>
        </a:solidFill>
      </p:bgPr>
    </p:bg>
    <p:spTree>
      <p:nvGrpSpPr>
        <p:cNvPr id="1" name=""/>
        <p:cNvGrpSpPr/>
        <p:nvPr/>
      </p:nvGrpSpPr>
      <p:grpSpPr>
        <a:xfrm>
          <a:off x="0" y="0"/>
          <a:ext cx="0" cy="0"/>
          <a:chOff x="0" y="0"/>
          <a:chExt cx="0" cy="0"/>
        </a:xfrm>
      </p:grpSpPr>
      <p:sp>
        <p:nvSpPr>
          <p:cNvPr name="Freeform 2" id="2"/>
          <p:cNvSpPr/>
          <p:nvPr/>
        </p:nvSpPr>
        <p:spPr>
          <a:xfrm flipH="false" flipV="false" rot="0">
            <a:off x="6816345" y="5395797"/>
            <a:ext cx="3614536" cy="2164203"/>
          </a:xfrm>
          <a:custGeom>
            <a:avLst/>
            <a:gdLst/>
            <a:ahLst/>
            <a:cxnLst/>
            <a:rect r="r" b="b" t="t" l="l"/>
            <a:pathLst>
              <a:path h="2164203" w="3614536">
                <a:moveTo>
                  <a:pt x="0" y="0"/>
                </a:moveTo>
                <a:lnTo>
                  <a:pt x="3614535" y="0"/>
                </a:lnTo>
                <a:lnTo>
                  <a:pt x="3614535" y="2164203"/>
                </a:lnTo>
                <a:lnTo>
                  <a:pt x="0" y="2164203"/>
                </a:lnTo>
                <a:lnTo>
                  <a:pt x="0" y="0"/>
                </a:lnTo>
                <a:close/>
              </a:path>
            </a:pathLst>
          </a:custGeom>
          <a:blipFill>
            <a:blip r:embed="rId2"/>
            <a:stretch>
              <a:fillRect l="0" t="0" r="0" b="0"/>
            </a:stretch>
          </a:blipFill>
        </p:spPr>
      </p:sp>
      <p:sp>
        <p:nvSpPr>
          <p:cNvPr name="TextBox 3" id="3"/>
          <p:cNvSpPr txBox="true"/>
          <p:nvPr/>
        </p:nvSpPr>
        <p:spPr>
          <a:xfrm rot="0">
            <a:off x="937060" y="2713432"/>
            <a:ext cx="9493821" cy="3035181"/>
          </a:xfrm>
          <a:prstGeom prst="rect">
            <a:avLst/>
          </a:prstGeom>
        </p:spPr>
        <p:txBody>
          <a:bodyPr anchor="t" rtlCol="false" tIns="0" lIns="0" bIns="0" rIns="0">
            <a:spAutoFit/>
          </a:bodyPr>
          <a:lstStyle/>
          <a:p>
            <a:pPr algn="l">
              <a:lnSpc>
                <a:spcPts val="4810"/>
              </a:lnSpc>
            </a:pPr>
            <a:r>
              <a:rPr lang="en-US" sz="3436">
                <a:solidFill>
                  <a:srgbClr val="0C177B"/>
                </a:solidFill>
                <a:latin typeface="DM Serif Display"/>
                <a:ea typeface="DM Serif Display"/>
                <a:cs typeface="DM Serif Display"/>
                <a:sym typeface="DM Serif Display"/>
              </a:rPr>
              <a:t>6 volunteers: </a:t>
            </a:r>
          </a:p>
          <a:p>
            <a:pPr algn="l" marL="502895" indent="-251448" lvl="1">
              <a:lnSpc>
                <a:spcPts val="3959"/>
              </a:lnSpc>
              <a:buFont typeface="Arial"/>
              <a:buChar char="•"/>
            </a:pPr>
            <a:r>
              <a:rPr lang="en-US" sz="2329">
                <a:solidFill>
                  <a:srgbClr val="0C177B"/>
                </a:solidFill>
                <a:latin typeface="DM Serif Display"/>
                <a:ea typeface="DM Serif Display"/>
                <a:cs typeface="DM Serif Display"/>
                <a:sym typeface="DM Serif Display"/>
              </a:rPr>
              <a:t>Two </a:t>
            </a:r>
            <a:r>
              <a:rPr lang="en-US" sz="2329">
                <a:solidFill>
                  <a:srgbClr val="0C177B"/>
                </a:solidFill>
                <a:latin typeface="DM Serif Display"/>
                <a:ea typeface="DM Serif Display"/>
                <a:cs typeface="DM Serif Display"/>
                <a:sym typeface="DM Serif Display"/>
              </a:rPr>
              <a:t>at : La Maison de l’Europe en Mayenne - Europe Direct, Laval</a:t>
            </a:r>
          </a:p>
          <a:p>
            <a:pPr algn="l" marL="502895" indent="-251448" lvl="1">
              <a:lnSpc>
                <a:spcPts val="3959"/>
              </a:lnSpc>
              <a:buFont typeface="Arial"/>
              <a:buChar char="•"/>
            </a:pPr>
            <a:r>
              <a:rPr lang="en-US" sz="2329">
                <a:solidFill>
                  <a:srgbClr val="0C177B"/>
                </a:solidFill>
                <a:latin typeface="DM Serif Display"/>
                <a:ea typeface="DM Serif Display"/>
                <a:cs typeface="DM Serif Display"/>
                <a:sym typeface="DM Serif Display"/>
              </a:rPr>
              <a:t>One at: Habitat Jeunes, Laval</a:t>
            </a:r>
          </a:p>
          <a:p>
            <a:pPr algn="l" marL="502895" indent="-251448" lvl="1">
              <a:lnSpc>
                <a:spcPts val="3959"/>
              </a:lnSpc>
              <a:buFont typeface="Arial"/>
              <a:buChar char="•"/>
            </a:pPr>
            <a:r>
              <a:rPr lang="en-US" sz="2329">
                <a:solidFill>
                  <a:srgbClr val="0C177B"/>
                </a:solidFill>
                <a:latin typeface="DM Serif Display"/>
                <a:ea typeface="DM Serif Display"/>
                <a:cs typeface="DM Serif Display"/>
                <a:sym typeface="DM Serif Display"/>
              </a:rPr>
              <a:t>One at: L’Iliade Habitat Jeunes, Château-Gontier</a:t>
            </a:r>
          </a:p>
          <a:p>
            <a:pPr algn="l" marL="502895" indent="-251448" lvl="1">
              <a:lnSpc>
                <a:spcPts val="3959"/>
              </a:lnSpc>
              <a:buFont typeface="Arial"/>
              <a:buChar char="•"/>
            </a:pPr>
            <a:r>
              <a:rPr lang="en-US" sz="2329">
                <a:solidFill>
                  <a:srgbClr val="0C177B"/>
                </a:solidFill>
                <a:latin typeface="DM Serif Display"/>
                <a:ea typeface="DM Serif Display"/>
                <a:cs typeface="DM Serif Display"/>
                <a:sym typeface="DM Serif Display"/>
              </a:rPr>
              <a:t>One at : Maison Familiale Rurale Craon Oudon</a:t>
            </a:r>
          </a:p>
          <a:p>
            <a:pPr algn="l" marL="502895" indent="-251448" lvl="1">
              <a:lnSpc>
                <a:spcPts val="3959"/>
              </a:lnSpc>
              <a:buFont typeface="Arial"/>
              <a:buChar char="•"/>
            </a:pPr>
            <a:r>
              <a:rPr lang="en-US" sz="2329">
                <a:solidFill>
                  <a:srgbClr val="0C177B"/>
                </a:solidFill>
                <a:latin typeface="DM Serif Display"/>
                <a:ea typeface="DM Serif Display"/>
                <a:cs typeface="DM Serif Display"/>
                <a:sym typeface="DM Serif Display"/>
              </a:rPr>
              <a:t>One at : Don Bosco High School, Mayenne</a:t>
            </a:r>
          </a:p>
        </p:txBody>
      </p:sp>
      <p:sp>
        <p:nvSpPr>
          <p:cNvPr name="TextBox 4" id="4"/>
          <p:cNvSpPr txBox="true"/>
          <p:nvPr/>
        </p:nvSpPr>
        <p:spPr>
          <a:xfrm rot="0">
            <a:off x="1818427" y="851250"/>
            <a:ext cx="7055145" cy="1448595"/>
          </a:xfrm>
          <a:prstGeom prst="rect">
            <a:avLst/>
          </a:prstGeom>
        </p:spPr>
        <p:txBody>
          <a:bodyPr anchor="t" rtlCol="false" tIns="0" lIns="0" bIns="0" rIns="0">
            <a:spAutoFit/>
          </a:bodyPr>
          <a:lstStyle/>
          <a:p>
            <a:pPr algn="ctr">
              <a:lnSpc>
                <a:spcPts val="5614"/>
              </a:lnSpc>
            </a:pPr>
            <a:r>
              <a:rPr lang="en-US" sz="5559">
                <a:solidFill>
                  <a:srgbClr val="0C177B"/>
                </a:solidFill>
                <a:latin typeface="DM Serif Display"/>
                <a:ea typeface="DM Serif Display"/>
                <a:cs typeface="DM Serif Display"/>
                <a:sym typeface="DM Serif Display"/>
              </a:rPr>
              <a:t>What we’re looking for </a:t>
            </a:r>
            <a:r>
              <a:rPr lang="en-US" sz="5559">
                <a:solidFill>
                  <a:srgbClr val="0C177B"/>
                </a:solidFill>
                <a:latin typeface="DM Serif Display"/>
                <a:ea typeface="DM Serif Display"/>
                <a:cs typeface="DM Serif Display"/>
                <a:sym typeface="DM Serif Display"/>
              </a:rPr>
              <a:t>2026/2027</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CE4"/>
        </a:solidFill>
      </p:bgPr>
    </p:bg>
    <p:spTree>
      <p:nvGrpSpPr>
        <p:cNvPr id="1" name=""/>
        <p:cNvGrpSpPr/>
        <p:nvPr/>
      </p:nvGrpSpPr>
      <p:grpSpPr>
        <a:xfrm>
          <a:off x="0" y="0"/>
          <a:ext cx="0" cy="0"/>
          <a:chOff x="0" y="0"/>
          <a:chExt cx="0" cy="0"/>
        </a:xfrm>
      </p:grpSpPr>
      <p:sp>
        <p:nvSpPr>
          <p:cNvPr name="TextBox 2" id="2"/>
          <p:cNvSpPr txBox="true"/>
          <p:nvPr/>
        </p:nvSpPr>
        <p:spPr>
          <a:xfrm rot="0">
            <a:off x="0" y="1294564"/>
            <a:ext cx="10692000" cy="200025"/>
          </a:xfrm>
          <a:prstGeom prst="rect">
            <a:avLst/>
          </a:prstGeom>
        </p:spPr>
        <p:txBody>
          <a:bodyPr anchor="t" rtlCol="false" tIns="0" lIns="0" bIns="0" rIns="0">
            <a:spAutoFit/>
          </a:bodyPr>
          <a:lstStyle/>
          <a:p>
            <a:pPr algn="ctr">
              <a:lnSpc>
                <a:spcPts val="1650"/>
              </a:lnSpc>
            </a:pPr>
          </a:p>
        </p:txBody>
      </p:sp>
      <p:sp>
        <p:nvSpPr>
          <p:cNvPr name="Freeform 3" id="3"/>
          <p:cNvSpPr/>
          <p:nvPr/>
        </p:nvSpPr>
        <p:spPr>
          <a:xfrm flipH="false" flipV="false" rot="0">
            <a:off x="1084857" y="632451"/>
            <a:ext cx="1154129" cy="1049795"/>
          </a:xfrm>
          <a:custGeom>
            <a:avLst/>
            <a:gdLst/>
            <a:ahLst/>
            <a:cxnLst/>
            <a:rect r="r" b="b" t="t" l="l"/>
            <a:pathLst>
              <a:path h="1049795" w="1154129">
                <a:moveTo>
                  <a:pt x="0" y="0"/>
                </a:moveTo>
                <a:lnTo>
                  <a:pt x="1154129" y="0"/>
                </a:lnTo>
                <a:lnTo>
                  <a:pt x="1154129" y="1049794"/>
                </a:lnTo>
                <a:lnTo>
                  <a:pt x="0" y="1049794"/>
                </a:lnTo>
                <a:lnTo>
                  <a:pt x="0" y="0"/>
                </a:lnTo>
                <a:close/>
              </a:path>
            </a:pathLst>
          </a:custGeom>
          <a:blipFill>
            <a:blip r:embed="rId2"/>
            <a:stretch>
              <a:fillRect l="0" t="0" r="0" b="0"/>
            </a:stretch>
          </a:blipFill>
        </p:spPr>
      </p:sp>
      <p:sp>
        <p:nvSpPr>
          <p:cNvPr name="Freeform 4" id="4"/>
          <p:cNvSpPr/>
          <p:nvPr/>
        </p:nvSpPr>
        <p:spPr>
          <a:xfrm flipH="false" flipV="false" rot="0">
            <a:off x="6461110" y="2376859"/>
            <a:ext cx="2352181" cy="1764136"/>
          </a:xfrm>
          <a:custGeom>
            <a:avLst/>
            <a:gdLst/>
            <a:ahLst/>
            <a:cxnLst/>
            <a:rect r="r" b="b" t="t" l="l"/>
            <a:pathLst>
              <a:path h="1764136" w="2352181">
                <a:moveTo>
                  <a:pt x="0" y="0"/>
                </a:moveTo>
                <a:lnTo>
                  <a:pt x="2352181" y="0"/>
                </a:lnTo>
                <a:lnTo>
                  <a:pt x="2352181" y="1764136"/>
                </a:lnTo>
                <a:lnTo>
                  <a:pt x="0" y="1764136"/>
                </a:lnTo>
                <a:lnTo>
                  <a:pt x="0" y="0"/>
                </a:lnTo>
                <a:close/>
              </a:path>
            </a:pathLst>
          </a:custGeom>
          <a:blipFill>
            <a:blip r:embed="rId3"/>
            <a:stretch>
              <a:fillRect l="0" t="0" r="0" b="0"/>
            </a:stretch>
          </a:blipFill>
        </p:spPr>
      </p:sp>
      <p:sp>
        <p:nvSpPr>
          <p:cNvPr name="Freeform 5" id="5"/>
          <p:cNvSpPr/>
          <p:nvPr/>
        </p:nvSpPr>
        <p:spPr>
          <a:xfrm flipH="false" flipV="false" rot="0">
            <a:off x="7944487" y="3531159"/>
            <a:ext cx="2116792" cy="1587594"/>
          </a:xfrm>
          <a:custGeom>
            <a:avLst/>
            <a:gdLst/>
            <a:ahLst/>
            <a:cxnLst/>
            <a:rect r="r" b="b" t="t" l="l"/>
            <a:pathLst>
              <a:path h="1587594" w="2116792">
                <a:moveTo>
                  <a:pt x="0" y="0"/>
                </a:moveTo>
                <a:lnTo>
                  <a:pt x="2116793" y="0"/>
                </a:lnTo>
                <a:lnTo>
                  <a:pt x="2116793" y="1587595"/>
                </a:lnTo>
                <a:lnTo>
                  <a:pt x="0" y="1587595"/>
                </a:lnTo>
                <a:lnTo>
                  <a:pt x="0" y="0"/>
                </a:lnTo>
                <a:close/>
              </a:path>
            </a:pathLst>
          </a:custGeom>
          <a:blipFill>
            <a:blip r:embed="rId4"/>
            <a:stretch>
              <a:fillRect l="0" t="0" r="0" b="0"/>
            </a:stretch>
          </a:blipFill>
        </p:spPr>
      </p:sp>
      <p:sp>
        <p:nvSpPr>
          <p:cNvPr name="Freeform 6" id="6"/>
          <p:cNvSpPr/>
          <p:nvPr/>
        </p:nvSpPr>
        <p:spPr>
          <a:xfrm flipH="false" flipV="false" rot="0">
            <a:off x="6461110" y="4368991"/>
            <a:ext cx="2122880" cy="1976619"/>
          </a:xfrm>
          <a:custGeom>
            <a:avLst/>
            <a:gdLst/>
            <a:ahLst/>
            <a:cxnLst/>
            <a:rect r="r" b="b" t="t" l="l"/>
            <a:pathLst>
              <a:path h="1976619" w="2122880">
                <a:moveTo>
                  <a:pt x="0" y="0"/>
                </a:moveTo>
                <a:lnTo>
                  <a:pt x="2122879" y="0"/>
                </a:lnTo>
                <a:lnTo>
                  <a:pt x="2122879" y="1976619"/>
                </a:lnTo>
                <a:lnTo>
                  <a:pt x="0" y="1976619"/>
                </a:lnTo>
                <a:lnTo>
                  <a:pt x="0" y="0"/>
                </a:lnTo>
                <a:close/>
              </a:path>
            </a:pathLst>
          </a:custGeom>
          <a:blipFill>
            <a:blip r:embed="rId5"/>
            <a:stretch>
              <a:fillRect l="0" t="0" r="-490" b="0"/>
            </a:stretch>
          </a:blipFill>
        </p:spPr>
      </p:sp>
      <p:sp>
        <p:nvSpPr>
          <p:cNvPr name="TextBox 7" id="7"/>
          <p:cNvSpPr txBox="true"/>
          <p:nvPr/>
        </p:nvSpPr>
        <p:spPr>
          <a:xfrm rot="0">
            <a:off x="2407029" y="599183"/>
            <a:ext cx="5877941" cy="1144905"/>
          </a:xfrm>
          <a:prstGeom prst="rect">
            <a:avLst/>
          </a:prstGeom>
        </p:spPr>
        <p:txBody>
          <a:bodyPr anchor="t" rtlCol="false" tIns="0" lIns="0" bIns="0" rIns="0">
            <a:spAutoFit/>
          </a:bodyPr>
          <a:lstStyle/>
          <a:p>
            <a:pPr algn="ctr">
              <a:lnSpc>
                <a:spcPts val="4559"/>
              </a:lnSpc>
            </a:pPr>
            <a:r>
              <a:rPr lang="en-US" sz="3999">
                <a:solidFill>
                  <a:srgbClr val="000000"/>
                </a:solidFill>
                <a:latin typeface="DM Serif Display"/>
                <a:ea typeface="DM Serif Display"/>
                <a:cs typeface="DM Serif Display"/>
                <a:sym typeface="DM Serif Display"/>
              </a:rPr>
              <a:t> 1. La Maison de l’Europe en Mayenne - Laval</a:t>
            </a:r>
          </a:p>
        </p:txBody>
      </p:sp>
      <p:sp>
        <p:nvSpPr>
          <p:cNvPr name="TextBox 8" id="8"/>
          <p:cNvSpPr txBox="true"/>
          <p:nvPr/>
        </p:nvSpPr>
        <p:spPr>
          <a:xfrm rot="0">
            <a:off x="993889" y="2329234"/>
            <a:ext cx="4281013" cy="422592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European Documentation Centre and Library</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Animations and trainings on the EU</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Conferences and debates on current European affairs</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European events </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Language courses</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Support for young people in their mobility</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Support for European project leaders</a:t>
            </a:r>
          </a:p>
        </p:txBody>
      </p:sp>
      <p:sp>
        <p:nvSpPr>
          <p:cNvPr name="TextBox 9" id="9"/>
          <p:cNvSpPr txBox="true"/>
          <p:nvPr/>
        </p:nvSpPr>
        <p:spPr>
          <a:xfrm rot="0">
            <a:off x="8742115" y="5234213"/>
            <a:ext cx="1319165" cy="909955"/>
          </a:xfrm>
          <a:prstGeom prst="rect">
            <a:avLst/>
          </a:prstGeom>
        </p:spPr>
        <p:txBody>
          <a:bodyPr anchor="t" rtlCol="false" tIns="0" lIns="0" bIns="0" rIns="0">
            <a:spAutoFit/>
          </a:bodyPr>
          <a:lstStyle/>
          <a:p>
            <a:pPr algn="ctr">
              <a:lnSpc>
                <a:spcPts val="1819"/>
              </a:lnSpc>
            </a:pPr>
            <a:r>
              <a:rPr lang="en-US" sz="1299">
                <a:solidFill>
                  <a:srgbClr val="000000"/>
                </a:solidFill>
                <a:latin typeface="DM Serif Display"/>
                <a:ea typeface="DM Serif Display"/>
                <a:cs typeface="DM Serif Display"/>
                <a:sym typeface="DM Serif Display"/>
              </a:rPr>
              <a:t>Beatriz (Portugal), volunteer 2025/2026</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CE4"/>
        </a:solidFill>
      </p:bgPr>
    </p:bg>
    <p:spTree>
      <p:nvGrpSpPr>
        <p:cNvPr id="1" name=""/>
        <p:cNvGrpSpPr/>
        <p:nvPr/>
      </p:nvGrpSpPr>
      <p:grpSpPr>
        <a:xfrm>
          <a:off x="0" y="0"/>
          <a:ext cx="0" cy="0"/>
          <a:chOff x="0" y="0"/>
          <a:chExt cx="0" cy="0"/>
        </a:xfrm>
      </p:grpSpPr>
      <p:sp>
        <p:nvSpPr>
          <p:cNvPr name="Freeform 2" id="2"/>
          <p:cNvSpPr/>
          <p:nvPr/>
        </p:nvSpPr>
        <p:spPr>
          <a:xfrm flipH="false" flipV="false" rot="0">
            <a:off x="-2676" y="6072761"/>
            <a:ext cx="2065408" cy="1515687"/>
          </a:xfrm>
          <a:custGeom>
            <a:avLst/>
            <a:gdLst/>
            <a:ahLst/>
            <a:cxnLst/>
            <a:rect r="r" b="b" t="t" l="l"/>
            <a:pathLst>
              <a:path h="1515687" w="2065408">
                <a:moveTo>
                  <a:pt x="0" y="0"/>
                </a:moveTo>
                <a:lnTo>
                  <a:pt x="2065408" y="0"/>
                </a:lnTo>
                <a:lnTo>
                  <a:pt x="2065408" y="1515687"/>
                </a:lnTo>
                <a:lnTo>
                  <a:pt x="0" y="1515687"/>
                </a:lnTo>
                <a:lnTo>
                  <a:pt x="0" y="0"/>
                </a:lnTo>
                <a:close/>
              </a:path>
            </a:pathLst>
          </a:custGeom>
          <a:blipFill>
            <a:blip r:embed="rId2"/>
            <a:stretch>
              <a:fillRect l="-22695" t="-3289" r="-16941" b="-11117"/>
            </a:stretch>
          </a:blipFill>
        </p:spPr>
      </p:sp>
      <p:sp>
        <p:nvSpPr>
          <p:cNvPr name="Freeform 3" id="3"/>
          <p:cNvSpPr/>
          <p:nvPr/>
        </p:nvSpPr>
        <p:spPr>
          <a:xfrm flipH="false" flipV="false" rot="0">
            <a:off x="2062732" y="6072761"/>
            <a:ext cx="2300766" cy="1515687"/>
          </a:xfrm>
          <a:custGeom>
            <a:avLst/>
            <a:gdLst/>
            <a:ahLst/>
            <a:cxnLst/>
            <a:rect r="r" b="b" t="t" l="l"/>
            <a:pathLst>
              <a:path h="1515687" w="2300766">
                <a:moveTo>
                  <a:pt x="0" y="0"/>
                </a:moveTo>
                <a:lnTo>
                  <a:pt x="2300766" y="0"/>
                </a:lnTo>
                <a:lnTo>
                  <a:pt x="2300766" y="1515687"/>
                </a:lnTo>
                <a:lnTo>
                  <a:pt x="0" y="1515687"/>
                </a:lnTo>
                <a:lnTo>
                  <a:pt x="0" y="0"/>
                </a:lnTo>
                <a:close/>
              </a:path>
            </a:pathLst>
          </a:custGeom>
          <a:blipFill>
            <a:blip r:embed="rId3"/>
            <a:stretch>
              <a:fillRect l="-34" t="0" r="-46360" b="0"/>
            </a:stretch>
          </a:blipFill>
        </p:spPr>
      </p:sp>
      <p:sp>
        <p:nvSpPr>
          <p:cNvPr name="Freeform 4" id="4"/>
          <p:cNvSpPr/>
          <p:nvPr/>
        </p:nvSpPr>
        <p:spPr>
          <a:xfrm flipH="false" flipV="false" rot="0">
            <a:off x="0" y="-25124"/>
            <a:ext cx="2027074" cy="1520306"/>
          </a:xfrm>
          <a:custGeom>
            <a:avLst/>
            <a:gdLst/>
            <a:ahLst/>
            <a:cxnLst/>
            <a:rect r="r" b="b" t="t" l="l"/>
            <a:pathLst>
              <a:path h="1520306" w="2027074">
                <a:moveTo>
                  <a:pt x="0" y="0"/>
                </a:moveTo>
                <a:lnTo>
                  <a:pt x="2027074" y="0"/>
                </a:lnTo>
                <a:lnTo>
                  <a:pt x="2027074" y="1520305"/>
                </a:lnTo>
                <a:lnTo>
                  <a:pt x="0" y="1520305"/>
                </a:lnTo>
                <a:lnTo>
                  <a:pt x="0" y="0"/>
                </a:lnTo>
                <a:close/>
              </a:path>
            </a:pathLst>
          </a:custGeom>
          <a:blipFill>
            <a:blip r:embed="rId4"/>
            <a:stretch>
              <a:fillRect l="0" t="0" r="0" b="0"/>
            </a:stretch>
          </a:blipFill>
        </p:spPr>
      </p:sp>
      <p:sp>
        <p:nvSpPr>
          <p:cNvPr name="Freeform 5" id="5"/>
          <p:cNvSpPr/>
          <p:nvPr/>
        </p:nvSpPr>
        <p:spPr>
          <a:xfrm flipH="false" flipV="false" rot="0">
            <a:off x="6590897" y="6075932"/>
            <a:ext cx="2347394" cy="1512516"/>
          </a:xfrm>
          <a:custGeom>
            <a:avLst/>
            <a:gdLst/>
            <a:ahLst/>
            <a:cxnLst/>
            <a:rect r="r" b="b" t="t" l="l"/>
            <a:pathLst>
              <a:path h="1512516" w="2347394">
                <a:moveTo>
                  <a:pt x="0" y="0"/>
                </a:moveTo>
                <a:lnTo>
                  <a:pt x="2347394" y="0"/>
                </a:lnTo>
                <a:lnTo>
                  <a:pt x="2347394" y="1512516"/>
                </a:lnTo>
                <a:lnTo>
                  <a:pt x="0" y="1512516"/>
                </a:lnTo>
                <a:lnTo>
                  <a:pt x="0" y="0"/>
                </a:lnTo>
                <a:close/>
              </a:path>
            </a:pathLst>
          </a:custGeom>
          <a:blipFill>
            <a:blip r:embed="rId5"/>
            <a:stretch>
              <a:fillRect l="-36565" t="0" r="-6621" b="0"/>
            </a:stretch>
          </a:blipFill>
        </p:spPr>
      </p:sp>
      <p:sp>
        <p:nvSpPr>
          <p:cNvPr name="Freeform 6" id="6"/>
          <p:cNvSpPr/>
          <p:nvPr/>
        </p:nvSpPr>
        <p:spPr>
          <a:xfrm flipH="false" flipV="false" rot="0">
            <a:off x="4363498" y="6075932"/>
            <a:ext cx="2227400" cy="1484068"/>
          </a:xfrm>
          <a:custGeom>
            <a:avLst/>
            <a:gdLst/>
            <a:ahLst/>
            <a:cxnLst/>
            <a:rect r="r" b="b" t="t" l="l"/>
            <a:pathLst>
              <a:path h="1484068" w="2227400">
                <a:moveTo>
                  <a:pt x="0" y="0"/>
                </a:moveTo>
                <a:lnTo>
                  <a:pt x="2227399" y="0"/>
                </a:lnTo>
                <a:lnTo>
                  <a:pt x="2227399" y="1484068"/>
                </a:lnTo>
                <a:lnTo>
                  <a:pt x="0" y="1484068"/>
                </a:lnTo>
                <a:lnTo>
                  <a:pt x="0" y="0"/>
                </a:lnTo>
                <a:close/>
              </a:path>
            </a:pathLst>
          </a:custGeom>
          <a:blipFill>
            <a:blip r:embed="rId6"/>
            <a:stretch>
              <a:fillRect l="-33792" t="0" r="-14268" b="0"/>
            </a:stretch>
          </a:blipFill>
        </p:spPr>
      </p:sp>
      <p:sp>
        <p:nvSpPr>
          <p:cNvPr name="Freeform 7" id="7"/>
          <p:cNvSpPr/>
          <p:nvPr/>
        </p:nvSpPr>
        <p:spPr>
          <a:xfrm flipH="false" flipV="false" rot="0">
            <a:off x="0" y="1495181"/>
            <a:ext cx="2022752" cy="1533429"/>
          </a:xfrm>
          <a:custGeom>
            <a:avLst/>
            <a:gdLst/>
            <a:ahLst/>
            <a:cxnLst/>
            <a:rect r="r" b="b" t="t" l="l"/>
            <a:pathLst>
              <a:path h="1533429" w="2022752">
                <a:moveTo>
                  <a:pt x="0" y="0"/>
                </a:moveTo>
                <a:lnTo>
                  <a:pt x="2022752" y="0"/>
                </a:lnTo>
                <a:lnTo>
                  <a:pt x="2022752" y="1533430"/>
                </a:lnTo>
                <a:lnTo>
                  <a:pt x="0" y="1533430"/>
                </a:lnTo>
                <a:lnTo>
                  <a:pt x="0" y="0"/>
                </a:lnTo>
                <a:close/>
              </a:path>
            </a:pathLst>
          </a:custGeom>
          <a:blipFill>
            <a:blip r:embed="rId7"/>
            <a:stretch>
              <a:fillRect l="0" t="-97013" r="0" b="-96120"/>
            </a:stretch>
          </a:blipFill>
        </p:spPr>
      </p:sp>
      <p:sp>
        <p:nvSpPr>
          <p:cNvPr name="Freeform 8" id="8"/>
          <p:cNvSpPr/>
          <p:nvPr/>
        </p:nvSpPr>
        <p:spPr>
          <a:xfrm flipH="false" flipV="false" rot="0">
            <a:off x="0" y="3028611"/>
            <a:ext cx="2022752" cy="1825060"/>
          </a:xfrm>
          <a:custGeom>
            <a:avLst/>
            <a:gdLst/>
            <a:ahLst/>
            <a:cxnLst/>
            <a:rect r="r" b="b" t="t" l="l"/>
            <a:pathLst>
              <a:path h="1825060" w="2022752">
                <a:moveTo>
                  <a:pt x="0" y="0"/>
                </a:moveTo>
                <a:lnTo>
                  <a:pt x="2022752" y="0"/>
                </a:lnTo>
                <a:lnTo>
                  <a:pt x="2022752" y="1825059"/>
                </a:lnTo>
                <a:lnTo>
                  <a:pt x="0" y="1825059"/>
                </a:lnTo>
                <a:lnTo>
                  <a:pt x="0" y="0"/>
                </a:lnTo>
                <a:close/>
              </a:path>
            </a:pathLst>
          </a:custGeom>
          <a:blipFill>
            <a:blip r:embed="rId8"/>
            <a:stretch>
              <a:fillRect l="-7363" t="0" r="-12938" b="0"/>
            </a:stretch>
          </a:blipFill>
        </p:spPr>
      </p:sp>
      <p:sp>
        <p:nvSpPr>
          <p:cNvPr name="Freeform 9" id="9"/>
          <p:cNvSpPr/>
          <p:nvPr/>
        </p:nvSpPr>
        <p:spPr>
          <a:xfrm flipH="false" flipV="false" rot="0">
            <a:off x="777221" y="2819324"/>
            <a:ext cx="130632" cy="127203"/>
          </a:xfrm>
          <a:custGeom>
            <a:avLst/>
            <a:gdLst/>
            <a:ahLst/>
            <a:cxnLst/>
            <a:rect r="r" b="b" t="t" l="l"/>
            <a:pathLst>
              <a:path h="127203" w="130632">
                <a:moveTo>
                  <a:pt x="0" y="0"/>
                </a:moveTo>
                <a:lnTo>
                  <a:pt x="130631" y="0"/>
                </a:lnTo>
                <a:lnTo>
                  <a:pt x="130631" y="127202"/>
                </a:lnTo>
                <a:lnTo>
                  <a:pt x="0" y="1272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8938291" y="6075932"/>
            <a:ext cx="1753709" cy="1484068"/>
          </a:xfrm>
          <a:custGeom>
            <a:avLst/>
            <a:gdLst/>
            <a:ahLst/>
            <a:cxnLst/>
            <a:rect r="r" b="b" t="t" l="l"/>
            <a:pathLst>
              <a:path h="1484068" w="1753709">
                <a:moveTo>
                  <a:pt x="0" y="0"/>
                </a:moveTo>
                <a:lnTo>
                  <a:pt x="1753709" y="0"/>
                </a:lnTo>
                <a:lnTo>
                  <a:pt x="1753709" y="1484068"/>
                </a:lnTo>
                <a:lnTo>
                  <a:pt x="0" y="1484068"/>
                </a:lnTo>
                <a:lnTo>
                  <a:pt x="0" y="0"/>
                </a:lnTo>
                <a:close/>
              </a:path>
            </a:pathLst>
          </a:custGeom>
          <a:blipFill>
            <a:blip r:embed="rId11"/>
            <a:stretch>
              <a:fillRect l="0" t="-85661" r="0" b="-76936"/>
            </a:stretch>
          </a:blipFill>
        </p:spPr>
      </p:sp>
      <p:sp>
        <p:nvSpPr>
          <p:cNvPr name="Freeform 11" id="11"/>
          <p:cNvSpPr/>
          <p:nvPr/>
        </p:nvSpPr>
        <p:spPr>
          <a:xfrm flipH="false" flipV="false" rot="0">
            <a:off x="2422" y="4853670"/>
            <a:ext cx="2020330" cy="1222262"/>
          </a:xfrm>
          <a:custGeom>
            <a:avLst/>
            <a:gdLst/>
            <a:ahLst/>
            <a:cxnLst/>
            <a:rect r="r" b="b" t="t" l="l"/>
            <a:pathLst>
              <a:path h="1222262" w="2020330">
                <a:moveTo>
                  <a:pt x="0" y="0"/>
                </a:moveTo>
                <a:lnTo>
                  <a:pt x="2020330" y="0"/>
                </a:lnTo>
                <a:lnTo>
                  <a:pt x="2020330" y="1222262"/>
                </a:lnTo>
                <a:lnTo>
                  <a:pt x="0" y="1222262"/>
                </a:lnTo>
                <a:lnTo>
                  <a:pt x="0" y="0"/>
                </a:lnTo>
                <a:close/>
              </a:path>
            </a:pathLst>
          </a:custGeom>
          <a:blipFill>
            <a:blip r:embed="rId12"/>
            <a:stretch>
              <a:fillRect l="-12893" t="0" r="-21546" b="0"/>
            </a:stretch>
          </a:blipFill>
        </p:spPr>
      </p:sp>
      <p:sp>
        <p:nvSpPr>
          <p:cNvPr name="TextBox 12" id="12"/>
          <p:cNvSpPr txBox="true"/>
          <p:nvPr/>
        </p:nvSpPr>
        <p:spPr>
          <a:xfrm rot="0">
            <a:off x="3889177" y="655997"/>
            <a:ext cx="5165977" cy="968883"/>
          </a:xfrm>
          <a:prstGeom prst="rect">
            <a:avLst/>
          </a:prstGeom>
        </p:spPr>
        <p:txBody>
          <a:bodyPr anchor="t" rtlCol="false" tIns="0" lIns="0" bIns="0" rIns="0">
            <a:spAutoFit/>
          </a:bodyPr>
          <a:lstStyle/>
          <a:p>
            <a:pPr algn="ctr">
              <a:lnSpc>
                <a:spcPts val="3875"/>
              </a:lnSpc>
            </a:pPr>
            <a:r>
              <a:rPr lang="en-US" sz="3399">
                <a:solidFill>
                  <a:srgbClr val="000000"/>
                </a:solidFill>
                <a:latin typeface="DM Serif Display"/>
                <a:ea typeface="DM Serif Display"/>
                <a:cs typeface="DM Serif Display"/>
                <a:sym typeface="DM Serif Display"/>
              </a:rPr>
              <a:t>Your project : Ambassador of Europe and Mobility</a:t>
            </a:r>
          </a:p>
        </p:txBody>
      </p:sp>
      <p:sp>
        <p:nvSpPr>
          <p:cNvPr name="TextBox 13" id="13"/>
          <p:cNvSpPr txBox="true"/>
          <p:nvPr/>
        </p:nvSpPr>
        <p:spPr>
          <a:xfrm rot="0">
            <a:off x="2945393" y="2296151"/>
            <a:ext cx="7189596" cy="3168650"/>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“On a daily basis, I helped with the visuals for the social media and the animations, for example doing: powerpoints, rallyes, flyers, etc. During the week I would also work with the kids, teaching them about the EU and doing some animations with them. Every month I organized the Café des Langues, having a great time with different people and learning new languages.  Had the opportunity of sharing my experience with young people, explaining all types of options to go abroad, and also getting to present my country to others.”</a:t>
            </a:r>
          </a:p>
        </p:txBody>
      </p:sp>
      <p:sp>
        <p:nvSpPr>
          <p:cNvPr name="TextBox 14" id="14"/>
          <p:cNvSpPr txBox="true"/>
          <p:nvPr/>
        </p:nvSpPr>
        <p:spPr>
          <a:xfrm rot="0">
            <a:off x="5424166" y="1796330"/>
            <a:ext cx="2094201" cy="356235"/>
          </a:xfrm>
          <a:prstGeom prst="rect">
            <a:avLst/>
          </a:prstGeom>
        </p:spPr>
        <p:txBody>
          <a:bodyPr anchor="t" rtlCol="false" tIns="0" lIns="0" bIns="0" rIns="0">
            <a:spAutoFit/>
          </a:bodyPr>
          <a:lstStyle/>
          <a:p>
            <a:pPr algn="ctr">
              <a:lnSpc>
                <a:spcPts val="2940"/>
              </a:lnSpc>
            </a:pPr>
            <a:r>
              <a:rPr lang="en-US" sz="2100" i="true">
                <a:solidFill>
                  <a:srgbClr val="000000"/>
                </a:solidFill>
                <a:latin typeface="DM Serif Display Italics"/>
                <a:ea typeface="DM Serif Display Italics"/>
                <a:cs typeface="DM Serif Display Italics"/>
                <a:sym typeface="DM Serif Display Italics"/>
              </a:rPr>
              <a:t>Beatriz’ testimony</a:t>
            </a:r>
          </a:p>
        </p:txBody>
      </p:sp>
      <p:sp>
        <p:nvSpPr>
          <p:cNvPr name="Freeform 15" id="15"/>
          <p:cNvSpPr/>
          <p:nvPr/>
        </p:nvSpPr>
        <p:spPr>
          <a:xfrm flipH="false" flipV="false" rot="0">
            <a:off x="822076" y="2694289"/>
            <a:ext cx="105398" cy="102631"/>
          </a:xfrm>
          <a:custGeom>
            <a:avLst/>
            <a:gdLst/>
            <a:ahLst/>
            <a:cxnLst/>
            <a:rect r="r" b="b" t="t" l="l"/>
            <a:pathLst>
              <a:path h="102631" w="105398">
                <a:moveTo>
                  <a:pt x="0" y="0"/>
                </a:moveTo>
                <a:lnTo>
                  <a:pt x="105398" y="0"/>
                </a:lnTo>
                <a:lnTo>
                  <a:pt x="105398" y="102631"/>
                </a:lnTo>
                <a:lnTo>
                  <a:pt x="0" y="1026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927474" y="2613441"/>
            <a:ext cx="135726" cy="132163"/>
          </a:xfrm>
          <a:custGeom>
            <a:avLst/>
            <a:gdLst/>
            <a:ahLst/>
            <a:cxnLst/>
            <a:rect r="r" b="b" t="t" l="l"/>
            <a:pathLst>
              <a:path h="132163" w="135726">
                <a:moveTo>
                  <a:pt x="0" y="0"/>
                </a:moveTo>
                <a:lnTo>
                  <a:pt x="135725" y="0"/>
                </a:lnTo>
                <a:lnTo>
                  <a:pt x="135725" y="132163"/>
                </a:lnTo>
                <a:lnTo>
                  <a:pt x="0" y="13216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1244902" y="2447219"/>
            <a:ext cx="91847" cy="89436"/>
          </a:xfrm>
          <a:custGeom>
            <a:avLst/>
            <a:gdLst/>
            <a:ahLst/>
            <a:cxnLst/>
            <a:rect r="r" b="b" t="t" l="l"/>
            <a:pathLst>
              <a:path h="89436" w="91847">
                <a:moveTo>
                  <a:pt x="0" y="0"/>
                </a:moveTo>
                <a:lnTo>
                  <a:pt x="91847" y="0"/>
                </a:lnTo>
                <a:lnTo>
                  <a:pt x="91847" y="89436"/>
                </a:lnTo>
                <a:lnTo>
                  <a:pt x="0" y="894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1702267" y="2447219"/>
            <a:ext cx="119438" cy="116302"/>
          </a:xfrm>
          <a:custGeom>
            <a:avLst/>
            <a:gdLst/>
            <a:ahLst/>
            <a:cxnLst/>
            <a:rect r="r" b="b" t="t" l="l"/>
            <a:pathLst>
              <a:path h="116302" w="119438">
                <a:moveTo>
                  <a:pt x="0" y="0"/>
                </a:moveTo>
                <a:lnTo>
                  <a:pt x="119438" y="0"/>
                </a:lnTo>
                <a:lnTo>
                  <a:pt x="119438" y="116302"/>
                </a:lnTo>
                <a:lnTo>
                  <a:pt x="0" y="1163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995337" y="2491937"/>
            <a:ext cx="65135" cy="63425"/>
          </a:xfrm>
          <a:custGeom>
            <a:avLst/>
            <a:gdLst/>
            <a:ahLst/>
            <a:cxnLst/>
            <a:rect r="r" b="b" t="t" l="l"/>
            <a:pathLst>
              <a:path h="63425" w="65135">
                <a:moveTo>
                  <a:pt x="0" y="0"/>
                </a:moveTo>
                <a:lnTo>
                  <a:pt x="65134" y="0"/>
                </a:lnTo>
                <a:lnTo>
                  <a:pt x="65134" y="63425"/>
                </a:lnTo>
                <a:lnTo>
                  <a:pt x="0" y="634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3853994" y="6628371"/>
            <a:ext cx="70366" cy="68519"/>
          </a:xfrm>
          <a:custGeom>
            <a:avLst/>
            <a:gdLst/>
            <a:ahLst/>
            <a:cxnLst/>
            <a:rect r="r" b="b" t="t" l="l"/>
            <a:pathLst>
              <a:path h="68519" w="70366">
                <a:moveTo>
                  <a:pt x="0" y="0"/>
                </a:moveTo>
                <a:lnTo>
                  <a:pt x="70366" y="0"/>
                </a:lnTo>
                <a:lnTo>
                  <a:pt x="70366" y="68519"/>
                </a:lnTo>
                <a:lnTo>
                  <a:pt x="0" y="685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3783628" y="6526646"/>
            <a:ext cx="70366" cy="68519"/>
          </a:xfrm>
          <a:custGeom>
            <a:avLst/>
            <a:gdLst/>
            <a:ahLst/>
            <a:cxnLst/>
            <a:rect r="r" b="b" t="t" l="l"/>
            <a:pathLst>
              <a:path h="68519" w="70366">
                <a:moveTo>
                  <a:pt x="0" y="0"/>
                </a:moveTo>
                <a:lnTo>
                  <a:pt x="70366" y="0"/>
                </a:lnTo>
                <a:lnTo>
                  <a:pt x="70366" y="68519"/>
                </a:lnTo>
                <a:lnTo>
                  <a:pt x="0" y="685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0">
            <a:off x="4763704" y="6713996"/>
            <a:ext cx="92431" cy="90004"/>
          </a:xfrm>
          <a:custGeom>
            <a:avLst/>
            <a:gdLst/>
            <a:ahLst/>
            <a:cxnLst/>
            <a:rect r="r" b="b" t="t" l="l"/>
            <a:pathLst>
              <a:path h="90004" w="92431">
                <a:moveTo>
                  <a:pt x="0" y="0"/>
                </a:moveTo>
                <a:lnTo>
                  <a:pt x="92431" y="0"/>
                </a:lnTo>
                <a:lnTo>
                  <a:pt x="92431" y="90004"/>
                </a:lnTo>
                <a:lnTo>
                  <a:pt x="0" y="9000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3" id="23"/>
          <p:cNvSpPr/>
          <p:nvPr/>
        </p:nvSpPr>
        <p:spPr>
          <a:xfrm flipH="false" flipV="false" rot="0">
            <a:off x="7963675" y="6332596"/>
            <a:ext cx="130632" cy="127203"/>
          </a:xfrm>
          <a:custGeom>
            <a:avLst/>
            <a:gdLst/>
            <a:ahLst/>
            <a:cxnLst/>
            <a:rect r="r" b="b" t="t" l="l"/>
            <a:pathLst>
              <a:path h="127203" w="130632">
                <a:moveTo>
                  <a:pt x="0" y="0"/>
                </a:moveTo>
                <a:lnTo>
                  <a:pt x="130632" y="0"/>
                </a:lnTo>
                <a:lnTo>
                  <a:pt x="130632" y="127203"/>
                </a:lnTo>
                <a:lnTo>
                  <a:pt x="0" y="1272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0">
            <a:off x="7590366" y="6290671"/>
            <a:ext cx="130632" cy="127203"/>
          </a:xfrm>
          <a:custGeom>
            <a:avLst/>
            <a:gdLst/>
            <a:ahLst/>
            <a:cxnLst/>
            <a:rect r="r" b="b" t="t" l="l"/>
            <a:pathLst>
              <a:path h="127203" w="130632">
                <a:moveTo>
                  <a:pt x="0" y="0"/>
                </a:moveTo>
                <a:lnTo>
                  <a:pt x="130632" y="0"/>
                </a:lnTo>
                <a:lnTo>
                  <a:pt x="130632" y="127203"/>
                </a:lnTo>
                <a:lnTo>
                  <a:pt x="0" y="1272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5" id="25"/>
          <p:cNvSpPr/>
          <p:nvPr/>
        </p:nvSpPr>
        <p:spPr>
          <a:xfrm flipH="false" flipV="false" rot="0">
            <a:off x="6955147" y="6308110"/>
            <a:ext cx="130632" cy="127203"/>
          </a:xfrm>
          <a:custGeom>
            <a:avLst/>
            <a:gdLst/>
            <a:ahLst/>
            <a:cxnLst/>
            <a:rect r="r" b="b" t="t" l="l"/>
            <a:pathLst>
              <a:path h="127203" w="130632">
                <a:moveTo>
                  <a:pt x="0" y="0"/>
                </a:moveTo>
                <a:lnTo>
                  <a:pt x="130631" y="0"/>
                </a:lnTo>
                <a:lnTo>
                  <a:pt x="130631" y="127202"/>
                </a:lnTo>
                <a:lnTo>
                  <a:pt x="0" y="1272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7570139" y="6553517"/>
            <a:ext cx="85543" cy="83297"/>
          </a:xfrm>
          <a:custGeom>
            <a:avLst/>
            <a:gdLst/>
            <a:ahLst/>
            <a:cxnLst/>
            <a:rect r="r" b="b" t="t" l="l"/>
            <a:pathLst>
              <a:path h="83297" w="85543">
                <a:moveTo>
                  <a:pt x="0" y="0"/>
                </a:moveTo>
                <a:lnTo>
                  <a:pt x="85543" y="0"/>
                </a:lnTo>
                <a:lnTo>
                  <a:pt x="85543" y="83297"/>
                </a:lnTo>
                <a:lnTo>
                  <a:pt x="0" y="832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7" id="27"/>
          <p:cNvSpPr/>
          <p:nvPr/>
        </p:nvSpPr>
        <p:spPr>
          <a:xfrm flipH="false" flipV="false" rot="0">
            <a:off x="10055936" y="6767543"/>
            <a:ext cx="79054" cy="76978"/>
          </a:xfrm>
          <a:custGeom>
            <a:avLst/>
            <a:gdLst/>
            <a:ahLst/>
            <a:cxnLst/>
            <a:rect r="r" b="b" t="t" l="l"/>
            <a:pathLst>
              <a:path h="76978" w="79054">
                <a:moveTo>
                  <a:pt x="0" y="0"/>
                </a:moveTo>
                <a:lnTo>
                  <a:pt x="79053" y="0"/>
                </a:lnTo>
                <a:lnTo>
                  <a:pt x="79053" y="76979"/>
                </a:lnTo>
                <a:lnTo>
                  <a:pt x="0" y="769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false" flipV="false" rot="0">
            <a:off x="9977993" y="6662631"/>
            <a:ext cx="77943" cy="75897"/>
          </a:xfrm>
          <a:custGeom>
            <a:avLst/>
            <a:gdLst/>
            <a:ahLst/>
            <a:cxnLst/>
            <a:rect r="r" b="b" t="t" l="l"/>
            <a:pathLst>
              <a:path h="75897" w="77943">
                <a:moveTo>
                  <a:pt x="0" y="0"/>
                </a:moveTo>
                <a:lnTo>
                  <a:pt x="77943" y="0"/>
                </a:lnTo>
                <a:lnTo>
                  <a:pt x="77943" y="75897"/>
                </a:lnTo>
                <a:lnTo>
                  <a:pt x="0" y="758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9" id="29"/>
          <p:cNvSpPr/>
          <p:nvPr/>
        </p:nvSpPr>
        <p:spPr>
          <a:xfrm flipH="false" flipV="false" rot="0">
            <a:off x="10562919" y="6713996"/>
            <a:ext cx="79054" cy="76978"/>
          </a:xfrm>
          <a:custGeom>
            <a:avLst/>
            <a:gdLst/>
            <a:ahLst/>
            <a:cxnLst/>
            <a:rect r="r" b="b" t="t" l="l"/>
            <a:pathLst>
              <a:path h="76978" w="79054">
                <a:moveTo>
                  <a:pt x="0" y="0"/>
                </a:moveTo>
                <a:lnTo>
                  <a:pt x="79054" y="0"/>
                </a:lnTo>
                <a:lnTo>
                  <a:pt x="79054" y="76978"/>
                </a:lnTo>
                <a:lnTo>
                  <a:pt x="0" y="769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DEBFF"/>
        </a:solidFill>
      </p:bgPr>
    </p:bg>
    <p:spTree>
      <p:nvGrpSpPr>
        <p:cNvPr id="1" name=""/>
        <p:cNvGrpSpPr/>
        <p:nvPr/>
      </p:nvGrpSpPr>
      <p:grpSpPr>
        <a:xfrm>
          <a:off x="0" y="0"/>
          <a:ext cx="0" cy="0"/>
          <a:chOff x="0" y="0"/>
          <a:chExt cx="0" cy="0"/>
        </a:xfrm>
      </p:grpSpPr>
      <p:sp>
        <p:nvSpPr>
          <p:cNvPr name="Freeform 2" id="2"/>
          <p:cNvSpPr/>
          <p:nvPr/>
        </p:nvSpPr>
        <p:spPr>
          <a:xfrm flipH="false" flipV="false" rot="0">
            <a:off x="5448758" y="2288182"/>
            <a:ext cx="3514977" cy="2302916"/>
          </a:xfrm>
          <a:custGeom>
            <a:avLst/>
            <a:gdLst/>
            <a:ahLst/>
            <a:cxnLst/>
            <a:rect r="r" b="b" t="t" l="l"/>
            <a:pathLst>
              <a:path h="2302916" w="3514977">
                <a:moveTo>
                  <a:pt x="0" y="0"/>
                </a:moveTo>
                <a:lnTo>
                  <a:pt x="3514977" y="0"/>
                </a:lnTo>
                <a:lnTo>
                  <a:pt x="3514977" y="2302916"/>
                </a:lnTo>
                <a:lnTo>
                  <a:pt x="0" y="2302916"/>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4241670" y="2428060"/>
            <a:ext cx="746989" cy="985672"/>
          </a:xfrm>
          <a:custGeom>
            <a:avLst/>
            <a:gdLst/>
            <a:ahLst/>
            <a:cxnLst/>
            <a:rect r="r" b="b" t="t" l="l"/>
            <a:pathLst>
              <a:path h="985672" w="746989">
                <a:moveTo>
                  <a:pt x="0" y="0"/>
                </a:moveTo>
                <a:lnTo>
                  <a:pt x="746989" y="0"/>
                </a:lnTo>
                <a:lnTo>
                  <a:pt x="746989" y="985673"/>
                </a:lnTo>
                <a:lnTo>
                  <a:pt x="0" y="985673"/>
                </a:lnTo>
                <a:lnTo>
                  <a:pt x="0" y="0"/>
                </a:lnTo>
                <a:close/>
              </a:path>
            </a:pathLst>
          </a:custGeom>
          <a:blipFill>
            <a:blip r:embed="rId3"/>
            <a:stretch>
              <a:fillRect l="0" t="0" r="0" b="0"/>
            </a:stretch>
          </a:blipFill>
        </p:spPr>
      </p:sp>
      <p:sp>
        <p:nvSpPr>
          <p:cNvPr name="Freeform 4" id="4"/>
          <p:cNvSpPr/>
          <p:nvPr/>
        </p:nvSpPr>
        <p:spPr>
          <a:xfrm flipH="false" flipV="false" rot="0">
            <a:off x="1740455" y="2288182"/>
            <a:ext cx="2041116" cy="2302916"/>
          </a:xfrm>
          <a:custGeom>
            <a:avLst/>
            <a:gdLst/>
            <a:ahLst/>
            <a:cxnLst/>
            <a:rect r="r" b="b" t="t" l="l"/>
            <a:pathLst>
              <a:path h="2302916" w="2041116">
                <a:moveTo>
                  <a:pt x="0" y="0"/>
                </a:moveTo>
                <a:lnTo>
                  <a:pt x="2041116" y="0"/>
                </a:lnTo>
                <a:lnTo>
                  <a:pt x="2041116" y="2302916"/>
                </a:lnTo>
                <a:lnTo>
                  <a:pt x="0" y="2302916"/>
                </a:lnTo>
                <a:lnTo>
                  <a:pt x="0" y="0"/>
                </a:lnTo>
                <a:close/>
              </a:path>
            </a:pathLst>
          </a:custGeom>
          <a:blipFill>
            <a:blip r:embed="rId4"/>
            <a:stretch>
              <a:fillRect l="-15499" t="-46029" r="-13384" b="-10439"/>
            </a:stretch>
          </a:blipFill>
        </p:spPr>
      </p:sp>
      <p:sp>
        <p:nvSpPr>
          <p:cNvPr name="TextBox 5" id="5"/>
          <p:cNvSpPr txBox="true"/>
          <p:nvPr/>
        </p:nvSpPr>
        <p:spPr>
          <a:xfrm rot="0">
            <a:off x="0" y="1294564"/>
            <a:ext cx="10692000" cy="200025"/>
          </a:xfrm>
          <a:prstGeom prst="rect">
            <a:avLst/>
          </a:prstGeom>
        </p:spPr>
        <p:txBody>
          <a:bodyPr anchor="t" rtlCol="false" tIns="0" lIns="0" bIns="0" rIns="0">
            <a:spAutoFit/>
          </a:bodyPr>
          <a:lstStyle/>
          <a:p>
            <a:pPr algn="ctr">
              <a:lnSpc>
                <a:spcPts val="1650"/>
              </a:lnSpc>
            </a:pPr>
          </a:p>
        </p:txBody>
      </p:sp>
      <p:sp>
        <p:nvSpPr>
          <p:cNvPr name="TextBox 6" id="6"/>
          <p:cNvSpPr txBox="true"/>
          <p:nvPr/>
        </p:nvSpPr>
        <p:spPr>
          <a:xfrm rot="0">
            <a:off x="1740455" y="641700"/>
            <a:ext cx="7211089" cy="1144905"/>
          </a:xfrm>
          <a:prstGeom prst="rect">
            <a:avLst/>
          </a:prstGeom>
        </p:spPr>
        <p:txBody>
          <a:bodyPr anchor="t" rtlCol="false" tIns="0" lIns="0" bIns="0" rIns="0">
            <a:spAutoFit/>
          </a:bodyPr>
          <a:lstStyle/>
          <a:p>
            <a:pPr algn="ctr">
              <a:lnSpc>
                <a:spcPts val="4559"/>
              </a:lnSpc>
            </a:pPr>
            <a:r>
              <a:rPr lang="en-US" sz="3999">
                <a:solidFill>
                  <a:srgbClr val="000000"/>
                </a:solidFill>
                <a:latin typeface="DM Serif Display"/>
                <a:ea typeface="DM Serif Display"/>
                <a:cs typeface="DM Serif Display"/>
                <a:sym typeface="DM Serif Display"/>
              </a:rPr>
              <a:t>2. Habitat Jeunes Laval - Résidence Pierre de Coubertin</a:t>
            </a:r>
          </a:p>
        </p:txBody>
      </p:sp>
      <p:sp>
        <p:nvSpPr>
          <p:cNvPr name="TextBox 7" id="7"/>
          <p:cNvSpPr txBox="true"/>
          <p:nvPr/>
        </p:nvSpPr>
        <p:spPr>
          <a:xfrm rot="0">
            <a:off x="4026826" y="3541265"/>
            <a:ext cx="1176676" cy="909954"/>
          </a:xfrm>
          <a:prstGeom prst="rect">
            <a:avLst/>
          </a:prstGeom>
        </p:spPr>
        <p:txBody>
          <a:bodyPr anchor="t" rtlCol="false" tIns="0" lIns="0" bIns="0" rIns="0">
            <a:spAutoFit/>
          </a:bodyPr>
          <a:lstStyle/>
          <a:p>
            <a:pPr algn="ctr">
              <a:lnSpc>
                <a:spcPts val="1820"/>
              </a:lnSpc>
            </a:pPr>
            <a:r>
              <a:rPr lang="en-US" sz="1300">
                <a:solidFill>
                  <a:srgbClr val="000000"/>
                </a:solidFill>
                <a:latin typeface="DM Serif Display"/>
                <a:ea typeface="DM Serif Display"/>
                <a:cs typeface="DM Serif Display"/>
                <a:sym typeface="DM Serif Display"/>
              </a:rPr>
              <a:t>Janane (Germany), volunteer in 2025/2026</a:t>
            </a:r>
          </a:p>
        </p:txBody>
      </p:sp>
      <p:sp>
        <p:nvSpPr>
          <p:cNvPr name="TextBox 8" id="8"/>
          <p:cNvSpPr txBox="true"/>
          <p:nvPr/>
        </p:nvSpPr>
        <p:spPr>
          <a:xfrm rot="0">
            <a:off x="1027857" y="5045050"/>
            <a:ext cx="8841801" cy="1758950"/>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Habitat Jeunes Laval was founded in 1967, and its aim is to provide a structure for welcoming, animating, informing and guiding young people in their social, cultural and professional life. It offers accommodation for 16-30 year olds, group activities, a catering service open to all, and individual support in its three residences in Laval.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DEBFF"/>
        </a:solidFill>
      </p:bgPr>
    </p:bg>
    <p:spTree>
      <p:nvGrpSpPr>
        <p:cNvPr id="1" name=""/>
        <p:cNvGrpSpPr/>
        <p:nvPr/>
      </p:nvGrpSpPr>
      <p:grpSpPr>
        <a:xfrm>
          <a:off x="0" y="0"/>
          <a:ext cx="0" cy="0"/>
          <a:chOff x="0" y="0"/>
          <a:chExt cx="0" cy="0"/>
        </a:xfrm>
      </p:grpSpPr>
      <p:sp>
        <p:nvSpPr>
          <p:cNvPr name="Freeform 2" id="2"/>
          <p:cNvSpPr/>
          <p:nvPr/>
        </p:nvSpPr>
        <p:spPr>
          <a:xfrm flipH="false" flipV="false" rot="0">
            <a:off x="8094941" y="5612206"/>
            <a:ext cx="2597059" cy="1947794"/>
          </a:xfrm>
          <a:custGeom>
            <a:avLst/>
            <a:gdLst/>
            <a:ahLst/>
            <a:cxnLst/>
            <a:rect r="r" b="b" t="t" l="l"/>
            <a:pathLst>
              <a:path h="1947794" w="2597059">
                <a:moveTo>
                  <a:pt x="0" y="0"/>
                </a:moveTo>
                <a:lnTo>
                  <a:pt x="2597059" y="0"/>
                </a:lnTo>
                <a:lnTo>
                  <a:pt x="2597059" y="1947794"/>
                </a:lnTo>
                <a:lnTo>
                  <a:pt x="0" y="1947794"/>
                </a:lnTo>
                <a:lnTo>
                  <a:pt x="0" y="0"/>
                </a:lnTo>
                <a:close/>
              </a:path>
            </a:pathLst>
          </a:custGeom>
          <a:blipFill>
            <a:blip r:embed="rId2"/>
            <a:stretch>
              <a:fillRect l="0" t="0" r="0" b="0"/>
            </a:stretch>
          </a:blipFill>
        </p:spPr>
      </p:sp>
      <p:sp>
        <p:nvSpPr>
          <p:cNvPr name="Freeform 3" id="3"/>
          <p:cNvSpPr/>
          <p:nvPr/>
        </p:nvSpPr>
        <p:spPr>
          <a:xfrm flipH="false" flipV="false" rot="0">
            <a:off x="8598763" y="2821224"/>
            <a:ext cx="2093237" cy="2790982"/>
          </a:xfrm>
          <a:custGeom>
            <a:avLst/>
            <a:gdLst/>
            <a:ahLst/>
            <a:cxnLst/>
            <a:rect r="r" b="b" t="t" l="l"/>
            <a:pathLst>
              <a:path h="2790982" w="2093237">
                <a:moveTo>
                  <a:pt x="0" y="0"/>
                </a:moveTo>
                <a:lnTo>
                  <a:pt x="2093237" y="0"/>
                </a:lnTo>
                <a:lnTo>
                  <a:pt x="2093237" y="2790982"/>
                </a:lnTo>
                <a:lnTo>
                  <a:pt x="0" y="2790982"/>
                </a:lnTo>
                <a:lnTo>
                  <a:pt x="0" y="0"/>
                </a:lnTo>
                <a:close/>
              </a:path>
            </a:pathLst>
          </a:custGeom>
          <a:blipFill>
            <a:blip r:embed="rId3"/>
            <a:stretch>
              <a:fillRect l="0" t="0" r="0" b="0"/>
            </a:stretch>
          </a:blipFill>
        </p:spPr>
      </p:sp>
      <p:sp>
        <p:nvSpPr>
          <p:cNvPr name="Freeform 4" id="4"/>
          <p:cNvSpPr/>
          <p:nvPr/>
        </p:nvSpPr>
        <p:spPr>
          <a:xfrm flipH="false" flipV="false" rot="0">
            <a:off x="5708462" y="5612206"/>
            <a:ext cx="2386479" cy="1947794"/>
          </a:xfrm>
          <a:custGeom>
            <a:avLst/>
            <a:gdLst/>
            <a:ahLst/>
            <a:cxnLst/>
            <a:rect r="r" b="b" t="t" l="l"/>
            <a:pathLst>
              <a:path h="1947794" w="2386479">
                <a:moveTo>
                  <a:pt x="0" y="0"/>
                </a:moveTo>
                <a:lnTo>
                  <a:pt x="2386479" y="0"/>
                </a:lnTo>
                <a:lnTo>
                  <a:pt x="2386479" y="1947794"/>
                </a:lnTo>
                <a:lnTo>
                  <a:pt x="0" y="1947794"/>
                </a:lnTo>
                <a:lnTo>
                  <a:pt x="0" y="0"/>
                </a:lnTo>
                <a:close/>
              </a:path>
            </a:pathLst>
          </a:custGeom>
          <a:blipFill>
            <a:blip r:embed="rId4"/>
            <a:stretch>
              <a:fillRect l="-8823" t="0" r="0" b="0"/>
            </a:stretch>
          </a:blipFill>
        </p:spPr>
      </p:sp>
      <p:sp>
        <p:nvSpPr>
          <p:cNvPr name="Freeform 5" id="5"/>
          <p:cNvSpPr/>
          <p:nvPr/>
        </p:nvSpPr>
        <p:spPr>
          <a:xfrm flipH="false" flipV="false" rot="0">
            <a:off x="2497172" y="5612206"/>
            <a:ext cx="3211290" cy="1947794"/>
          </a:xfrm>
          <a:custGeom>
            <a:avLst/>
            <a:gdLst/>
            <a:ahLst/>
            <a:cxnLst/>
            <a:rect r="r" b="b" t="t" l="l"/>
            <a:pathLst>
              <a:path h="1947794" w="3211290">
                <a:moveTo>
                  <a:pt x="0" y="0"/>
                </a:moveTo>
                <a:lnTo>
                  <a:pt x="3211290" y="0"/>
                </a:lnTo>
                <a:lnTo>
                  <a:pt x="3211290" y="1947794"/>
                </a:lnTo>
                <a:lnTo>
                  <a:pt x="0" y="1947794"/>
                </a:lnTo>
                <a:lnTo>
                  <a:pt x="0" y="0"/>
                </a:lnTo>
                <a:close/>
              </a:path>
            </a:pathLst>
          </a:custGeom>
          <a:blipFill>
            <a:blip r:embed="rId5"/>
            <a:stretch>
              <a:fillRect l="-15642" t="0" r="-15679" b="0"/>
            </a:stretch>
          </a:blipFill>
        </p:spPr>
      </p:sp>
      <p:sp>
        <p:nvSpPr>
          <p:cNvPr name="Freeform 6" id="6"/>
          <p:cNvSpPr/>
          <p:nvPr/>
        </p:nvSpPr>
        <p:spPr>
          <a:xfrm flipH="false" flipV="false" rot="0">
            <a:off x="0" y="5612206"/>
            <a:ext cx="2497172" cy="1947794"/>
          </a:xfrm>
          <a:custGeom>
            <a:avLst/>
            <a:gdLst/>
            <a:ahLst/>
            <a:cxnLst/>
            <a:rect r="r" b="b" t="t" l="l"/>
            <a:pathLst>
              <a:path h="1947794" w="2497172">
                <a:moveTo>
                  <a:pt x="0" y="0"/>
                </a:moveTo>
                <a:lnTo>
                  <a:pt x="2497172" y="0"/>
                </a:lnTo>
                <a:lnTo>
                  <a:pt x="2497172" y="1947794"/>
                </a:lnTo>
                <a:lnTo>
                  <a:pt x="0" y="1947794"/>
                </a:lnTo>
                <a:lnTo>
                  <a:pt x="0" y="0"/>
                </a:lnTo>
                <a:close/>
              </a:path>
            </a:pathLst>
          </a:custGeom>
          <a:blipFill>
            <a:blip r:embed="rId6"/>
            <a:stretch>
              <a:fillRect l="0" t="0" r="0" b="0"/>
            </a:stretch>
          </a:blipFill>
        </p:spPr>
      </p:sp>
      <p:sp>
        <p:nvSpPr>
          <p:cNvPr name="Freeform 7" id="7"/>
          <p:cNvSpPr/>
          <p:nvPr/>
        </p:nvSpPr>
        <p:spPr>
          <a:xfrm flipH="false" flipV="false" rot="0">
            <a:off x="8598763" y="43352"/>
            <a:ext cx="2083404" cy="2777872"/>
          </a:xfrm>
          <a:custGeom>
            <a:avLst/>
            <a:gdLst/>
            <a:ahLst/>
            <a:cxnLst/>
            <a:rect r="r" b="b" t="t" l="l"/>
            <a:pathLst>
              <a:path h="2777872" w="2083404">
                <a:moveTo>
                  <a:pt x="0" y="0"/>
                </a:moveTo>
                <a:lnTo>
                  <a:pt x="2083404" y="0"/>
                </a:lnTo>
                <a:lnTo>
                  <a:pt x="2083404" y="2777872"/>
                </a:lnTo>
                <a:lnTo>
                  <a:pt x="0" y="2777872"/>
                </a:lnTo>
                <a:lnTo>
                  <a:pt x="0" y="0"/>
                </a:lnTo>
                <a:close/>
              </a:path>
            </a:pathLst>
          </a:custGeom>
          <a:blipFill>
            <a:blip r:embed="rId7"/>
            <a:stretch>
              <a:fillRect l="0" t="0" r="0" b="0"/>
            </a:stretch>
          </a:blipFill>
        </p:spPr>
      </p:sp>
      <p:sp>
        <p:nvSpPr>
          <p:cNvPr name="TextBox 8" id="8"/>
          <p:cNvSpPr txBox="true"/>
          <p:nvPr/>
        </p:nvSpPr>
        <p:spPr>
          <a:xfrm rot="0">
            <a:off x="827097" y="784575"/>
            <a:ext cx="6838333" cy="968883"/>
          </a:xfrm>
          <a:prstGeom prst="rect">
            <a:avLst/>
          </a:prstGeom>
        </p:spPr>
        <p:txBody>
          <a:bodyPr anchor="t" rtlCol="false" tIns="0" lIns="0" bIns="0" rIns="0">
            <a:spAutoFit/>
          </a:bodyPr>
          <a:lstStyle/>
          <a:p>
            <a:pPr algn="ctr">
              <a:lnSpc>
                <a:spcPts val="3875"/>
              </a:lnSpc>
            </a:pPr>
            <a:r>
              <a:rPr lang="en-US" sz="3399">
                <a:solidFill>
                  <a:srgbClr val="000000"/>
                </a:solidFill>
                <a:latin typeface="DM Serif Display"/>
                <a:ea typeface="DM Serif Display"/>
                <a:cs typeface="DM Serif Display"/>
                <a:sym typeface="DM Serif Display"/>
              </a:rPr>
              <a:t>Your project : Group times for living together </a:t>
            </a:r>
          </a:p>
        </p:txBody>
      </p:sp>
      <p:sp>
        <p:nvSpPr>
          <p:cNvPr name="TextBox 9" id="9"/>
          <p:cNvSpPr txBox="true"/>
          <p:nvPr/>
        </p:nvSpPr>
        <p:spPr>
          <a:xfrm rot="0">
            <a:off x="900123" y="2546058"/>
            <a:ext cx="6692282" cy="2463800"/>
          </a:xfrm>
          <a:prstGeom prst="rect">
            <a:avLst/>
          </a:prstGeom>
        </p:spPr>
        <p:txBody>
          <a:bodyPr anchor="t" rtlCol="false" tIns="0" lIns="0" bIns="0" rIns="0">
            <a:spAutoFit/>
          </a:bodyPr>
          <a:lstStyle/>
          <a:p>
            <a:pPr algn="just">
              <a:lnSpc>
                <a:spcPts val="2800"/>
              </a:lnSpc>
            </a:pPr>
            <a:r>
              <a:rPr lang="en-US" sz="2000">
                <a:solidFill>
                  <a:srgbClr val="000000"/>
                </a:solidFill>
                <a:latin typeface="DM Serif Display"/>
                <a:ea typeface="DM Serif Display"/>
                <a:cs typeface="DM Serif Display"/>
                <a:sym typeface="DM Serif Display"/>
              </a:rPr>
              <a:t>“I’m doing my voluntary service at the Pierre de Coubertin residence run by Habitat Jeunes. Young people from all over the world live there – from Brazil, China, the Ivory Coast… – and they come from a variety of professional and educational backgrounds.</a:t>
            </a:r>
          </a:p>
          <a:p>
            <a:pPr algn="just">
              <a:lnSpc>
                <a:spcPts val="2800"/>
              </a:lnSpc>
            </a:pPr>
            <a:r>
              <a:rPr lang="en-US" sz="2000">
                <a:solidFill>
                  <a:srgbClr val="000000"/>
                </a:solidFill>
                <a:latin typeface="DM Serif Display"/>
                <a:ea typeface="DM Serif Display"/>
                <a:cs typeface="DM Serif Display"/>
                <a:sym typeface="DM Serif Display"/>
              </a:rPr>
              <a:t>My role is to organise events and activities for the residents to encourage a sense of community.”</a:t>
            </a:r>
          </a:p>
        </p:txBody>
      </p:sp>
      <p:sp>
        <p:nvSpPr>
          <p:cNvPr name="TextBox 10" id="10"/>
          <p:cNvSpPr txBox="true"/>
          <p:nvPr/>
        </p:nvSpPr>
        <p:spPr>
          <a:xfrm rot="0">
            <a:off x="2958415" y="2087033"/>
            <a:ext cx="2171551" cy="356235"/>
          </a:xfrm>
          <a:prstGeom prst="rect">
            <a:avLst/>
          </a:prstGeom>
        </p:spPr>
        <p:txBody>
          <a:bodyPr anchor="t" rtlCol="false" tIns="0" lIns="0" bIns="0" rIns="0">
            <a:spAutoFit/>
          </a:bodyPr>
          <a:lstStyle/>
          <a:p>
            <a:pPr algn="ctr">
              <a:lnSpc>
                <a:spcPts val="2940"/>
              </a:lnSpc>
            </a:pPr>
            <a:r>
              <a:rPr lang="en-US" sz="2100" i="true">
                <a:solidFill>
                  <a:srgbClr val="000000"/>
                </a:solidFill>
                <a:latin typeface="DM Serif Display Italics"/>
                <a:ea typeface="DM Serif Display Italics"/>
                <a:cs typeface="DM Serif Display Italics"/>
                <a:sym typeface="DM Serif Display Italics"/>
              </a:rPr>
              <a:t>Janane’s testimony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BFFE4"/>
        </a:solidFill>
      </p:bgPr>
    </p:bg>
    <p:spTree>
      <p:nvGrpSpPr>
        <p:cNvPr id="1" name=""/>
        <p:cNvGrpSpPr/>
        <p:nvPr/>
      </p:nvGrpSpPr>
      <p:grpSpPr>
        <a:xfrm>
          <a:off x="0" y="0"/>
          <a:ext cx="0" cy="0"/>
          <a:chOff x="0" y="0"/>
          <a:chExt cx="0" cy="0"/>
        </a:xfrm>
      </p:grpSpPr>
      <p:sp>
        <p:nvSpPr>
          <p:cNvPr name="Freeform 2" id="2"/>
          <p:cNvSpPr/>
          <p:nvPr/>
        </p:nvSpPr>
        <p:spPr>
          <a:xfrm flipH="false" flipV="false" rot="0">
            <a:off x="541840" y="5234663"/>
            <a:ext cx="3277915" cy="1770074"/>
          </a:xfrm>
          <a:custGeom>
            <a:avLst/>
            <a:gdLst/>
            <a:ahLst/>
            <a:cxnLst/>
            <a:rect r="r" b="b" t="t" l="l"/>
            <a:pathLst>
              <a:path h="1770074" w="3277915">
                <a:moveTo>
                  <a:pt x="0" y="0"/>
                </a:moveTo>
                <a:lnTo>
                  <a:pt x="3277916" y="0"/>
                </a:lnTo>
                <a:lnTo>
                  <a:pt x="3277916" y="1770074"/>
                </a:lnTo>
                <a:lnTo>
                  <a:pt x="0" y="1770074"/>
                </a:lnTo>
                <a:lnTo>
                  <a:pt x="0" y="0"/>
                </a:lnTo>
                <a:close/>
              </a:path>
            </a:pathLst>
          </a:custGeom>
          <a:blipFill>
            <a:blip r:embed="rId2"/>
            <a:stretch>
              <a:fillRect l="0" t="0" r="0" b="0"/>
            </a:stretch>
          </a:blipFill>
          <a:ln cap="sq">
            <a:noFill/>
            <a:prstDash val="solid"/>
            <a:miter/>
          </a:ln>
        </p:spPr>
      </p:sp>
      <p:grpSp>
        <p:nvGrpSpPr>
          <p:cNvPr name="Group 3" id="3"/>
          <p:cNvGrpSpPr/>
          <p:nvPr/>
        </p:nvGrpSpPr>
        <p:grpSpPr>
          <a:xfrm rot="0">
            <a:off x="1618078" y="3227540"/>
            <a:ext cx="2201678" cy="2201678"/>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16693" t="-61142" r="-20505" b="-20855"/>
              </a:stretch>
            </a:blipFill>
          </p:spPr>
        </p:sp>
      </p:grpSp>
      <p:sp>
        <p:nvSpPr>
          <p:cNvPr name="TextBox 5" id="5"/>
          <p:cNvSpPr txBox="true"/>
          <p:nvPr/>
        </p:nvSpPr>
        <p:spPr>
          <a:xfrm rot="0">
            <a:off x="2180798" y="673816"/>
            <a:ext cx="6330404" cy="441960"/>
          </a:xfrm>
          <a:prstGeom prst="rect">
            <a:avLst/>
          </a:prstGeom>
        </p:spPr>
        <p:txBody>
          <a:bodyPr anchor="t" rtlCol="false" tIns="0" lIns="0" bIns="0" rIns="0">
            <a:spAutoFit/>
          </a:bodyPr>
          <a:lstStyle/>
          <a:p>
            <a:pPr algn="ctr">
              <a:lnSpc>
                <a:spcPts val="3119"/>
              </a:lnSpc>
            </a:pPr>
            <a:r>
              <a:rPr lang="en-US" sz="3999">
                <a:solidFill>
                  <a:srgbClr val="000000"/>
                </a:solidFill>
                <a:latin typeface="DM Serif Display"/>
                <a:ea typeface="DM Serif Display"/>
                <a:cs typeface="DM Serif Display"/>
                <a:sym typeface="DM Serif Display"/>
              </a:rPr>
              <a:t>3. MFR Craon Oudon - Craon</a:t>
            </a:r>
          </a:p>
        </p:txBody>
      </p:sp>
      <p:sp>
        <p:nvSpPr>
          <p:cNvPr name="TextBox 6" id="6"/>
          <p:cNvSpPr txBox="true"/>
          <p:nvPr/>
        </p:nvSpPr>
        <p:spPr>
          <a:xfrm rot="0">
            <a:off x="611552" y="4069614"/>
            <a:ext cx="893497" cy="909955"/>
          </a:xfrm>
          <a:prstGeom prst="rect">
            <a:avLst/>
          </a:prstGeom>
        </p:spPr>
        <p:txBody>
          <a:bodyPr anchor="t" rtlCol="false" tIns="0" lIns="0" bIns="0" rIns="0">
            <a:spAutoFit/>
          </a:bodyPr>
          <a:lstStyle/>
          <a:p>
            <a:pPr algn="ctr">
              <a:lnSpc>
                <a:spcPts val="1819"/>
              </a:lnSpc>
            </a:pPr>
            <a:r>
              <a:rPr lang="en-US" sz="1299">
                <a:solidFill>
                  <a:srgbClr val="000000"/>
                </a:solidFill>
                <a:latin typeface="DM Serif Display"/>
                <a:ea typeface="DM Serif Display"/>
                <a:cs typeface="DM Serif Display"/>
                <a:sym typeface="DM Serif Display"/>
              </a:rPr>
              <a:t>Gioele (Italy), volunteer in 2025/2026</a:t>
            </a:r>
          </a:p>
        </p:txBody>
      </p:sp>
      <p:sp>
        <p:nvSpPr>
          <p:cNvPr name="TextBox 7" id="7"/>
          <p:cNvSpPr txBox="true"/>
          <p:nvPr/>
        </p:nvSpPr>
        <p:spPr>
          <a:xfrm rot="0">
            <a:off x="4473274" y="1625002"/>
            <a:ext cx="5298890" cy="1054100"/>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Maison Familiale Rurale = rural middle and high school with general classes and vocational trainings</a:t>
            </a:r>
          </a:p>
        </p:txBody>
      </p:sp>
      <p:sp>
        <p:nvSpPr>
          <p:cNvPr name="Freeform 8" id="8"/>
          <p:cNvSpPr/>
          <p:nvPr/>
        </p:nvSpPr>
        <p:spPr>
          <a:xfrm flipH="false" flipV="false" rot="0">
            <a:off x="516424" y="1680582"/>
            <a:ext cx="1664374" cy="1997040"/>
          </a:xfrm>
          <a:custGeom>
            <a:avLst/>
            <a:gdLst/>
            <a:ahLst/>
            <a:cxnLst/>
            <a:rect r="r" b="b" t="t" l="l"/>
            <a:pathLst>
              <a:path h="1997040" w="1664374">
                <a:moveTo>
                  <a:pt x="0" y="0"/>
                </a:moveTo>
                <a:lnTo>
                  <a:pt x="1664374" y="0"/>
                </a:lnTo>
                <a:lnTo>
                  <a:pt x="1664374" y="1997040"/>
                </a:lnTo>
                <a:lnTo>
                  <a:pt x="0" y="1997040"/>
                </a:lnTo>
                <a:lnTo>
                  <a:pt x="0" y="0"/>
                </a:lnTo>
                <a:close/>
              </a:path>
            </a:pathLst>
          </a:custGeom>
          <a:blipFill>
            <a:blip r:embed="rId4"/>
            <a:stretch>
              <a:fillRect l="-63525" t="-145790" r="-162055" b="-35830"/>
            </a:stretch>
          </a:blipFill>
        </p:spPr>
      </p:sp>
      <p:sp>
        <p:nvSpPr>
          <p:cNvPr name="Freeform 9" id="9"/>
          <p:cNvSpPr/>
          <p:nvPr/>
        </p:nvSpPr>
        <p:spPr>
          <a:xfrm flipH="false" flipV="false" rot="0">
            <a:off x="2465310" y="2175865"/>
            <a:ext cx="1109029" cy="766378"/>
          </a:xfrm>
          <a:custGeom>
            <a:avLst/>
            <a:gdLst/>
            <a:ahLst/>
            <a:cxnLst/>
            <a:rect r="r" b="b" t="t" l="l"/>
            <a:pathLst>
              <a:path h="766378" w="1109029">
                <a:moveTo>
                  <a:pt x="0" y="0"/>
                </a:moveTo>
                <a:lnTo>
                  <a:pt x="1109029" y="0"/>
                </a:lnTo>
                <a:lnTo>
                  <a:pt x="1109029" y="766378"/>
                </a:lnTo>
                <a:lnTo>
                  <a:pt x="0" y="766378"/>
                </a:lnTo>
                <a:lnTo>
                  <a:pt x="0" y="0"/>
                </a:lnTo>
                <a:close/>
              </a:path>
            </a:pathLst>
          </a:custGeom>
          <a:blipFill>
            <a:blip r:embed="rId5"/>
            <a:stretch>
              <a:fillRect l="0" t="-18249" r="0" b="-26461"/>
            </a:stretch>
          </a:blipFill>
        </p:spPr>
      </p:sp>
      <p:sp>
        <p:nvSpPr>
          <p:cNvPr name="TextBox 10" id="10"/>
          <p:cNvSpPr txBox="true"/>
          <p:nvPr/>
        </p:nvSpPr>
        <p:spPr>
          <a:xfrm rot="0">
            <a:off x="4145222" y="2778812"/>
            <a:ext cx="5954995" cy="422592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Accompany teachers in lessons (mainly english and geography)</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Teach the students about your country and the EU + organize afternoons dedicated to these topics and promote European mobility</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Support the students with creative projects, cooking etc.</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Research for Erasmus+ projects, designing posters for activities etc. </a:t>
            </a:r>
          </a:p>
          <a:p>
            <a:pPr algn="l" marL="431801" indent="-215900" lvl="1">
              <a:lnSpc>
                <a:spcPts val="2800"/>
              </a:lnSpc>
              <a:buFont typeface="Arial"/>
              <a:buChar char="•"/>
            </a:pPr>
            <a:r>
              <a:rPr lang="en-US" sz="2000">
                <a:solidFill>
                  <a:srgbClr val="000000"/>
                </a:solidFill>
                <a:latin typeface="DM Serif Display"/>
                <a:ea typeface="DM Serif Display"/>
                <a:cs typeface="DM Serif Display"/>
                <a:sym typeface="DM Serif Display"/>
              </a:rPr>
              <a:t>Take part in events and projects by the Maison de l’Europe en Mayenne (Soirée de Noël, Fête de l’Europe etc.)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BFFE4"/>
        </a:solidFill>
      </p:bgPr>
    </p:bg>
    <p:spTree>
      <p:nvGrpSpPr>
        <p:cNvPr id="1" name=""/>
        <p:cNvGrpSpPr/>
        <p:nvPr/>
      </p:nvGrpSpPr>
      <p:grpSpPr>
        <a:xfrm>
          <a:off x="0" y="0"/>
          <a:ext cx="0" cy="0"/>
          <a:chOff x="0" y="0"/>
          <a:chExt cx="0" cy="0"/>
        </a:xfrm>
      </p:grpSpPr>
      <p:sp>
        <p:nvSpPr>
          <p:cNvPr name="Freeform 2" id="2"/>
          <p:cNvSpPr/>
          <p:nvPr/>
        </p:nvSpPr>
        <p:spPr>
          <a:xfrm flipH="false" flipV="false" rot="0">
            <a:off x="2326857" y="4764748"/>
            <a:ext cx="2401827" cy="1908907"/>
          </a:xfrm>
          <a:custGeom>
            <a:avLst/>
            <a:gdLst/>
            <a:ahLst/>
            <a:cxnLst/>
            <a:rect r="r" b="b" t="t" l="l"/>
            <a:pathLst>
              <a:path h="1908907" w="2401827">
                <a:moveTo>
                  <a:pt x="0" y="0"/>
                </a:moveTo>
                <a:lnTo>
                  <a:pt x="2401827" y="0"/>
                </a:lnTo>
                <a:lnTo>
                  <a:pt x="2401827" y="1908907"/>
                </a:lnTo>
                <a:lnTo>
                  <a:pt x="0" y="1908907"/>
                </a:lnTo>
                <a:lnTo>
                  <a:pt x="0" y="0"/>
                </a:lnTo>
                <a:close/>
              </a:path>
            </a:pathLst>
          </a:custGeom>
          <a:blipFill>
            <a:blip r:embed="rId2"/>
            <a:stretch>
              <a:fillRect l="-24667" t="-108111" r="-21214" b="-36624"/>
            </a:stretch>
          </a:blipFill>
        </p:spPr>
      </p:sp>
      <p:sp>
        <p:nvSpPr>
          <p:cNvPr name="Freeform 3" id="3"/>
          <p:cNvSpPr/>
          <p:nvPr/>
        </p:nvSpPr>
        <p:spPr>
          <a:xfrm flipH="false" flipV="false" rot="0">
            <a:off x="4971109" y="4764748"/>
            <a:ext cx="3394034" cy="1908907"/>
          </a:xfrm>
          <a:custGeom>
            <a:avLst/>
            <a:gdLst/>
            <a:ahLst/>
            <a:cxnLst/>
            <a:rect r="r" b="b" t="t" l="l"/>
            <a:pathLst>
              <a:path h="1908907" w="3394034">
                <a:moveTo>
                  <a:pt x="0" y="0"/>
                </a:moveTo>
                <a:lnTo>
                  <a:pt x="3394034" y="0"/>
                </a:lnTo>
                <a:lnTo>
                  <a:pt x="3394034" y="1908907"/>
                </a:lnTo>
                <a:lnTo>
                  <a:pt x="0" y="1908907"/>
                </a:lnTo>
                <a:lnTo>
                  <a:pt x="0" y="0"/>
                </a:lnTo>
                <a:close/>
              </a:path>
            </a:pathLst>
          </a:custGeom>
          <a:blipFill>
            <a:blip r:embed="rId3"/>
            <a:stretch>
              <a:fillRect l="0" t="0" r="-9077" b="0"/>
            </a:stretch>
          </a:blipFill>
        </p:spPr>
      </p:sp>
      <p:sp>
        <p:nvSpPr>
          <p:cNvPr name="TextBox 4" id="4"/>
          <p:cNvSpPr txBox="true"/>
          <p:nvPr/>
        </p:nvSpPr>
        <p:spPr>
          <a:xfrm rot="0">
            <a:off x="2401514" y="630531"/>
            <a:ext cx="5729594" cy="968883"/>
          </a:xfrm>
          <a:prstGeom prst="rect">
            <a:avLst/>
          </a:prstGeom>
        </p:spPr>
        <p:txBody>
          <a:bodyPr anchor="t" rtlCol="false" tIns="0" lIns="0" bIns="0" rIns="0">
            <a:spAutoFit/>
          </a:bodyPr>
          <a:lstStyle/>
          <a:p>
            <a:pPr algn="ctr">
              <a:lnSpc>
                <a:spcPts val="3875"/>
              </a:lnSpc>
            </a:pPr>
            <a:r>
              <a:rPr lang="en-US" sz="3399">
                <a:solidFill>
                  <a:srgbClr val="000000"/>
                </a:solidFill>
                <a:latin typeface="DM Serif Display"/>
                <a:ea typeface="DM Serif Display"/>
                <a:cs typeface="DM Serif Display"/>
                <a:sym typeface="DM Serif Display"/>
              </a:rPr>
              <a:t>Your project : Ambassador of Europe and Mobility</a:t>
            </a:r>
          </a:p>
        </p:txBody>
      </p:sp>
      <p:sp>
        <p:nvSpPr>
          <p:cNvPr name="TextBox 5" id="5"/>
          <p:cNvSpPr txBox="true"/>
          <p:nvPr/>
        </p:nvSpPr>
        <p:spPr>
          <a:xfrm rot="0">
            <a:off x="1264369" y="2359304"/>
            <a:ext cx="8163261" cy="2111375"/>
          </a:xfrm>
          <a:prstGeom prst="rect">
            <a:avLst/>
          </a:prstGeom>
        </p:spPr>
        <p:txBody>
          <a:bodyPr anchor="t" rtlCol="false" tIns="0" lIns="0" bIns="0" rIns="0">
            <a:spAutoFit/>
          </a:bodyPr>
          <a:lstStyle/>
          <a:p>
            <a:pPr algn="ctr">
              <a:lnSpc>
                <a:spcPts val="2800"/>
              </a:lnSpc>
            </a:pPr>
            <a:r>
              <a:rPr lang="en-US" sz="2000">
                <a:solidFill>
                  <a:srgbClr val="000000"/>
                </a:solidFill>
                <a:latin typeface="DM Serif Display"/>
                <a:ea typeface="DM Serif Display"/>
                <a:cs typeface="DM Serif Display"/>
                <a:sym typeface="DM Serif Display"/>
              </a:rPr>
              <a:t> “I am volunteering at the MFR in Craon, where I help the teaching staff supervise students during activities and lead activities designed to showcase opportunities and promote the values of the European Union.</a:t>
            </a:r>
          </a:p>
          <a:p>
            <a:pPr algn="ctr">
              <a:lnSpc>
                <a:spcPts val="2800"/>
              </a:lnSpc>
            </a:pPr>
            <a:r>
              <a:rPr lang="en-US" sz="2000">
                <a:solidFill>
                  <a:srgbClr val="000000"/>
                </a:solidFill>
                <a:latin typeface="DM Serif Display"/>
                <a:ea typeface="DM Serif Display"/>
                <a:cs typeface="DM Serif Display"/>
                <a:sym typeface="DM Serif Display"/>
              </a:rPr>
              <a:t>This experience has allowed me to acquire new skills, starting with learning French, but also to understand how the French school system works.”</a:t>
            </a:r>
          </a:p>
        </p:txBody>
      </p:sp>
      <p:sp>
        <p:nvSpPr>
          <p:cNvPr name="TextBox 6" id="6"/>
          <p:cNvSpPr txBox="true"/>
          <p:nvPr/>
        </p:nvSpPr>
        <p:spPr>
          <a:xfrm rot="0">
            <a:off x="4196833" y="1936349"/>
            <a:ext cx="2138958" cy="356235"/>
          </a:xfrm>
          <a:prstGeom prst="rect">
            <a:avLst/>
          </a:prstGeom>
        </p:spPr>
        <p:txBody>
          <a:bodyPr anchor="t" rtlCol="false" tIns="0" lIns="0" bIns="0" rIns="0">
            <a:spAutoFit/>
          </a:bodyPr>
          <a:lstStyle/>
          <a:p>
            <a:pPr algn="ctr">
              <a:lnSpc>
                <a:spcPts val="2940"/>
              </a:lnSpc>
            </a:pPr>
            <a:r>
              <a:rPr lang="en-US" sz="2100" i="true">
                <a:solidFill>
                  <a:srgbClr val="000000"/>
                </a:solidFill>
                <a:latin typeface="DM Serif Display Italics"/>
                <a:ea typeface="DM Serif Display Italics"/>
                <a:cs typeface="DM Serif Display Italics"/>
                <a:sym typeface="DM Serif Display Italics"/>
              </a:rPr>
              <a:t>Gioele’s testimony</a:t>
            </a:r>
            <a:r>
              <a:rPr lang="en-US" sz="2100" i="true">
                <a:solidFill>
                  <a:srgbClr val="000000"/>
                </a:solidFill>
                <a:latin typeface="DM Serif Display Italics"/>
                <a:ea typeface="DM Serif Display Italics"/>
                <a:cs typeface="DM Serif Display Italics"/>
                <a:sym typeface="DM Serif Display Italics"/>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DAHMpxfyt-s</dc:identifier>
  <dcterms:modified xsi:type="dcterms:W3CDTF">2011-08-01T06:04:30Z</dcterms:modified>
  <cp:revision>1</cp:revision>
  <dc:title>AMBASSADORS OF EUROPE 26/27</dc:title>
</cp:coreProperties>
</file>